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Montserrat" pitchFamily="2" charset="77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3"/>
  </p:normalViewPr>
  <p:slideViewPr>
    <p:cSldViewPr snapToGrid="0">
      <p:cViewPr varScale="1">
        <p:scale>
          <a:sx n="151" d="100"/>
          <a:sy n="151" d="100"/>
        </p:scale>
        <p:origin x="55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ea68bb64c_3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9ea68bb64c_3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6f8353a51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6f8353a51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a16987a3d1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a16987a3d1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6febf12f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6febf12f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6f8353a51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6f8353a510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9ea68bb64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9ea68bb64c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83c4f1ca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83c4f1ca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6f8353a5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6f8353a5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a0fa8f37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a0fa8f37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76b6f9c8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76b6f9c8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f8353a51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6f8353a51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a0fa8f3756_6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a0fa8f3756_6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6f8353a51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6f8353a51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f8353a51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f8353a51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roy@kallmorris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roy@kallmorri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Boost VC Traction (1)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2848375" y="3708100"/>
            <a:ext cx="3438900" cy="642900"/>
          </a:xfrm>
          <a:prstGeom prst="roundRect">
            <a:avLst>
              <a:gd name="adj" fmla="val 39536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3133345" y="3757150"/>
            <a:ext cx="2877300" cy="544800"/>
          </a:xfrm>
          <a:prstGeom prst="roundRect">
            <a:avLst>
              <a:gd name="adj" fmla="val 2439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CLOSING $5M SEED</a:t>
            </a:r>
            <a:endParaRPr sz="2000" b="1"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74450" y="4443550"/>
            <a:ext cx="15693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Contact:</a:t>
            </a:r>
            <a:r>
              <a:rPr lang="en" sz="1000">
                <a:solidFill>
                  <a:schemeClr val="dk1"/>
                </a:solidFill>
              </a:rPr>
              <a:t> Troy M. Morris</a:t>
            </a:r>
            <a:endParaRPr sz="1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Co-Founder &amp; CEO</a:t>
            </a:r>
            <a:endParaRPr sz="1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troy@kallmorris.com</a:t>
            </a:r>
            <a:endParaRPr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Timeline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22" name="Google Shape;122;p22" title="Our Timeline (1)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70275" y="4754025"/>
            <a:ext cx="3009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8</a:t>
            </a:r>
            <a:endParaRPr sz="1000">
              <a:solidFill>
                <a:srgbClr val="595959"/>
              </a:solidFill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4725801" y="4024395"/>
            <a:ext cx="18546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8761D"/>
                </a:solidFill>
              </a:rPr>
              <a:t>STRATFI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125" name="Google Shape;125;p22"/>
          <p:cNvSpPr/>
          <p:nvPr/>
        </p:nvSpPr>
        <p:spPr>
          <a:xfrm>
            <a:off x="4285075" y="468150"/>
            <a:ext cx="1259400" cy="3147000"/>
          </a:xfrm>
          <a:prstGeom prst="rect">
            <a:avLst/>
          </a:prstGeom>
          <a:noFill/>
          <a:ln w="28575" cap="flat" cmpd="sng">
            <a:solidFill>
              <a:srgbClr val="040DD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8761D"/>
              </a:solidFill>
            </a:endParaRPr>
          </a:p>
        </p:txBody>
      </p:sp>
      <p:sp>
        <p:nvSpPr>
          <p:cNvPr id="126" name="Google Shape;126;p22"/>
          <p:cNvSpPr txBox="1"/>
          <p:nvPr/>
        </p:nvSpPr>
        <p:spPr>
          <a:xfrm>
            <a:off x="4285050" y="468150"/>
            <a:ext cx="12594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40DD5"/>
                </a:solidFill>
              </a:rPr>
              <a:t>Orbital Edge</a:t>
            </a:r>
            <a:endParaRPr b="1">
              <a:solidFill>
                <a:srgbClr val="040DD5"/>
              </a:solidFill>
            </a:endParaRPr>
          </a:p>
        </p:txBody>
      </p:sp>
      <p:cxnSp>
        <p:nvCxnSpPr>
          <p:cNvPr id="127" name="Google Shape;127;p22"/>
          <p:cNvCxnSpPr/>
          <p:nvPr/>
        </p:nvCxnSpPr>
        <p:spPr>
          <a:xfrm flipH="1">
            <a:off x="4718600" y="2681650"/>
            <a:ext cx="7200" cy="1699800"/>
          </a:xfrm>
          <a:prstGeom prst="straightConnector1">
            <a:avLst/>
          </a:prstGeom>
          <a:noFill/>
          <a:ln w="28575" cap="flat" cmpd="sng">
            <a:solidFill>
              <a:srgbClr val="03BA4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28" name="Google Shape;128;p22"/>
          <p:cNvCxnSpPr/>
          <p:nvPr/>
        </p:nvCxnSpPr>
        <p:spPr>
          <a:xfrm rot="10800000" flipH="1">
            <a:off x="4725875" y="4359650"/>
            <a:ext cx="1868400" cy="7200"/>
          </a:xfrm>
          <a:prstGeom prst="straightConnector1">
            <a:avLst/>
          </a:prstGeom>
          <a:noFill/>
          <a:ln w="28575" cap="flat" cmpd="sng">
            <a:solidFill>
              <a:srgbClr val="03BA4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22"/>
          <p:cNvCxnSpPr/>
          <p:nvPr/>
        </p:nvCxnSpPr>
        <p:spPr>
          <a:xfrm rot="10800000">
            <a:off x="6565042" y="4015377"/>
            <a:ext cx="7200" cy="358800"/>
          </a:xfrm>
          <a:prstGeom prst="straightConnector1">
            <a:avLst/>
          </a:prstGeom>
          <a:noFill/>
          <a:ln w="28575" cap="flat" cmpd="sng">
            <a:solidFill>
              <a:srgbClr val="03BA4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22"/>
          <p:cNvCxnSpPr>
            <a:endCxn id="131" idx="1"/>
          </p:cNvCxnSpPr>
          <p:nvPr/>
        </p:nvCxnSpPr>
        <p:spPr>
          <a:xfrm>
            <a:off x="4725800" y="829550"/>
            <a:ext cx="0" cy="1767600"/>
          </a:xfrm>
          <a:prstGeom prst="straightConnector1">
            <a:avLst/>
          </a:prstGeom>
          <a:noFill/>
          <a:ln w="28575" cap="flat" cmpd="sng">
            <a:solidFill>
              <a:srgbClr val="03BA4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22"/>
          <p:cNvCxnSpPr/>
          <p:nvPr/>
        </p:nvCxnSpPr>
        <p:spPr>
          <a:xfrm flipH="1">
            <a:off x="6579500" y="829550"/>
            <a:ext cx="900" cy="1112100"/>
          </a:xfrm>
          <a:prstGeom prst="straightConnector1">
            <a:avLst/>
          </a:prstGeom>
          <a:noFill/>
          <a:ln w="28575" cap="flat" cmpd="sng">
            <a:solidFill>
              <a:srgbClr val="03BA4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22"/>
          <p:cNvCxnSpPr/>
          <p:nvPr/>
        </p:nvCxnSpPr>
        <p:spPr>
          <a:xfrm rot="10800000">
            <a:off x="4674713" y="842598"/>
            <a:ext cx="1912200" cy="0"/>
          </a:xfrm>
          <a:prstGeom prst="straightConnector1">
            <a:avLst/>
          </a:prstGeom>
          <a:noFill/>
          <a:ln w="28575" cap="flat" cmpd="sng">
            <a:solidFill>
              <a:srgbClr val="03BA40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34" name="Google Shape;134;p22"/>
          <p:cNvSpPr/>
          <p:nvPr/>
        </p:nvSpPr>
        <p:spPr>
          <a:xfrm>
            <a:off x="4332700" y="1182600"/>
            <a:ext cx="1932600" cy="52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2027</a:t>
            </a:r>
            <a:r>
              <a:rPr lang="en" sz="1200"/>
              <a:t> Planned spacecraft launch &amp; operations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Tech Portfolio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0" name="Google Shape;140;p23" title="Gabby Edit (1)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/>
        </p:nvSpPr>
        <p:spPr>
          <a:xfrm>
            <a:off x="70275" y="4754025"/>
            <a:ext cx="3957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9</a:t>
            </a:r>
            <a:endParaRPr sz="1000">
              <a:solidFill>
                <a:srgbClr val="595959"/>
              </a:solidFill>
            </a:endParaRPr>
          </a:p>
        </p:txBody>
      </p:sp>
      <p:pic>
        <p:nvPicPr>
          <p:cNvPr id="142" name="Google Shape;142;p23" title="CTRL KMI Pitch Deck DRAFTING 2025 10 29 (1).png"/>
          <p:cNvPicPr preferRelativeResize="0"/>
          <p:nvPr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551241">
            <a:off x="-1569029" y="3791010"/>
            <a:ext cx="2888681" cy="312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4" title="Our Ask (1)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897994">
            <a:off x="5394277" y="-24334"/>
            <a:ext cx="1005770" cy="12233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24"/>
          <p:cNvGrpSpPr/>
          <p:nvPr/>
        </p:nvGrpSpPr>
        <p:grpSpPr>
          <a:xfrm>
            <a:off x="4406602" y="1192498"/>
            <a:ext cx="1571197" cy="517522"/>
            <a:chOff x="787828" y="3737878"/>
            <a:chExt cx="1571197" cy="517522"/>
          </a:xfrm>
        </p:grpSpPr>
        <p:sp>
          <p:nvSpPr>
            <p:cNvPr id="150" name="Google Shape;150;p24"/>
            <p:cNvSpPr txBox="1"/>
            <p:nvPr/>
          </p:nvSpPr>
          <p:spPr>
            <a:xfrm>
              <a:off x="921725" y="3843800"/>
              <a:ext cx="1437300" cy="411600"/>
            </a:xfrm>
            <a:prstGeom prst="rect">
              <a:avLst/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Approach client</a:t>
              </a:r>
              <a:endParaRPr sz="1100">
                <a:solidFill>
                  <a:schemeClr val="lt1"/>
                </a:solidFill>
              </a:endParaRPr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787828" y="3737878"/>
              <a:ext cx="228600" cy="228600"/>
            </a:xfrm>
            <a:prstGeom prst="roundRect">
              <a:avLst>
                <a:gd name="adj" fmla="val 16667"/>
              </a:avLst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1</a:t>
              </a:r>
              <a:endParaRPr sz="1100">
                <a:solidFill>
                  <a:schemeClr val="lt1"/>
                </a:solidFill>
              </a:endParaRPr>
            </a:p>
          </p:txBody>
        </p:sp>
      </p:grpSp>
      <p:grpSp>
        <p:nvGrpSpPr>
          <p:cNvPr id="152" name="Google Shape;152;p24"/>
          <p:cNvGrpSpPr/>
          <p:nvPr/>
        </p:nvGrpSpPr>
        <p:grpSpPr>
          <a:xfrm>
            <a:off x="5176818" y="2639806"/>
            <a:ext cx="1601797" cy="517522"/>
            <a:chOff x="4544728" y="3091765"/>
            <a:chExt cx="1601797" cy="517522"/>
          </a:xfrm>
        </p:grpSpPr>
        <p:sp>
          <p:nvSpPr>
            <p:cNvPr id="153" name="Google Shape;153;p24"/>
            <p:cNvSpPr txBox="1"/>
            <p:nvPr/>
          </p:nvSpPr>
          <p:spPr>
            <a:xfrm>
              <a:off x="4678625" y="3197687"/>
              <a:ext cx="1467900" cy="411600"/>
            </a:xfrm>
            <a:prstGeom prst="rect">
              <a:avLst/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Adhere </a:t>
              </a:r>
              <a:r>
                <a:rPr lang="en" sz="1100" i="1">
                  <a:solidFill>
                    <a:schemeClr val="lt1"/>
                  </a:solidFill>
                </a:rPr>
                <a:t>Asteria</a:t>
              </a:r>
              <a:r>
                <a:rPr lang="en" sz="1100">
                  <a:solidFill>
                    <a:schemeClr val="lt1"/>
                  </a:solidFill>
                </a:rPr>
                <a:t> hardware device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54" name="Google Shape;154;p24"/>
            <p:cNvSpPr/>
            <p:nvPr/>
          </p:nvSpPr>
          <p:spPr>
            <a:xfrm>
              <a:off x="4544728" y="3091765"/>
              <a:ext cx="228600" cy="228600"/>
            </a:xfrm>
            <a:prstGeom prst="roundRect">
              <a:avLst>
                <a:gd name="adj" fmla="val 16667"/>
              </a:avLst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2</a:t>
              </a:r>
              <a:endParaRPr sz="1100">
                <a:solidFill>
                  <a:schemeClr val="lt1"/>
                </a:solidFill>
              </a:endParaRPr>
            </a:p>
          </p:txBody>
        </p:sp>
      </p:grpSp>
      <p:grpSp>
        <p:nvGrpSpPr>
          <p:cNvPr id="155" name="Google Shape;155;p24"/>
          <p:cNvGrpSpPr/>
          <p:nvPr/>
        </p:nvGrpSpPr>
        <p:grpSpPr>
          <a:xfrm>
            <a:off x="6115899" y="3808356"/>
            <a:ext cx="1601797" cy="517522"/>
            <a:chOff x="4544728" y="3256328"/>
            <a:chExt cx="1601797" cy="517522"/>
          </a:xfrm>
        </p:grpSpPr>
        <p:sp>
          <p:nvSpPr>
            <p:cNvPr id="156" name="Google Shape;156;p24"/>
            <p:cNvSpPr txBox="1"/>
            <p:nvPr/>
          </p:nvSpPr>
          <p:spPr>
            <a:xfrm>
              <a:off x="4678625" y="3362250"/>
              <a:ext cx="1467900" cy="411600"/>
            </a:xfrm>
            <a:prstGeom prst="rect">
              <a:avLst/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Release &amp; retreat to observe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4544728" y="3256328"/>
              <a:ext cx="228600" cy="228600"/>
            </a:xfrm>
            <a:prstGeom prst="roundRect">
              <a:avLst>
                <a:gd name="adj" fmla="val 16667"/>
              </a:avLst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3</a:t>
              </a:r>
              <a:endParaRPr sz="1100">
                <a:solidFill>
                  <a:schemeClr val="lt1"/>
                </a:solidFill>
              </a:endParaRPr>
            </a:p>
          </p:txBody>
        </p:sp>
      </p:grpSp>
      <p:pic>
        <p:nvPicPr>
          <p:cNvPr id="158" name="Google Shape;158;p2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37">
            <a:off x="5621101" y="1176887"/>
            <a:ext cx="1274844" cy="1550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24"/>
          <p:cNvGrpSpPr/>
          <p:nvPr/>
        </p:nvGrpSpPr>
        <p:grpSpPr>
          <a:xfrm rot="10800000">
            <a:off x="6389418" y="285380"/>
            <a:ext cx="1702914" cy="1567375"/>
            <a:chOff x="-1914463" y="1492391"/>
            <a:chExt cx="3693956" cy="3399945"/>
          </a:xfrm>
        </p:grpSpPr>
        <p:sp>
          <p:nvSpPr>
            <p:cNvPr id="160" name="Google Shape;160;p24"/>
            <p:cNvSpPr/>
            <p:nvPr/>
          </p:nvSpPr>
          <p:spPr>
            <a:xfrm rot="10800000">
              <a:off x="1447093" y="1492391"/>
              <a:ext cx="332400" cy="3324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4"/>
            <p:cNvSpPr/>
            <p:nvPr/>
          </p:nvSpPr>
          <p:spPr>
            <a:xfrm rot="10800000">
              <a:off x="-1914463" y="1895636"/>
              <a:ext cx="2993700" cy="2996700"/>
            </a:xfrm>
            <a:prstGeom prst="ellipse">
              <a:avLst/>
            </a:prstGeom>
            <a:noFill/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2" name="Google Shape;162;p24"/>
            <p:cNvCxnSpPr>
              <a:stCxn id="160" idx="0"/>
              <a:endCxn id="161" idx="2"/>
            </p:cNvCxnSpPr>
            <p:nvPr/>
          </p:nvCxnSpPr>
          <p:spPr>
            <a:xfrm flipH="1">
              <a:off x="1079293" y="1824791"/>
              <a:ext cx="534000" cy="1569300"/>
            </a:xfrm>
            <a:prstGeom prst="straightConnector1">
              <a:avLst/>
            </a:prstGeom>
            <a:noFill/>
            <a:ln w="9525" cap="flat" cmpd="sng">
              <a:solidFill>
                <a:srgbClr val="185ABC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63" name="Google Shape;163;p24"/>
            <p:cNvCxnSpPr>
              <a:stCxn id="160" idx="5"/>
              <a:endCxn id="161" idx="4"/>
            </p:cNvCxnSpPr>
            <p:nvPr/>
          </p:nvCxnSpPr>
          <p:spPr>
            <a:xfrm flipH="1">
              <a:off x="-417628" y="1541070"/>
              <a:ext cx="1913400" cy="354600"/>
            </a:xfrm>
            <a:prstGeom prst="straightConnector1">
              <a:avLst/>
            </a:prstGeom>
            <a:noFill/>
            <a:ln w="9525" cap="flat" cmpd="sng">
              <a:solidFill>
                <a:srgbClr val="185ABC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164" name="Google Shape;164;p24"/>
          <p:cNvGrpSpPr/>
          <p:nvPr/>
        </p:nvGrpSpPr>
        <p:grpSpPr>
          <a:xfrm>
            <a:off x="6837944" y="529275"/>
            <a:ext cx="1212886" cy="1079579"/>
            <a:chOff x="5127651" y="420635"/>
            <a:chExt cx="656110" cy="583967"/>
          </a:xfrm>
        </p:grpSpPr>
        <p:grpSp>
          <p:nvGrpSpPr>
            <p:cNvPr id="165" name="Google Shape;165;p24"/>
            <p:cNvGrpSpPr/>
            <p:nvPr/>
          </p:nvGrpSpPr>
          <p:grpSpPr>
            <a:xfrm>
              <a:off x="5300754" y="544169"/>
              <a:ext cx="483007" cy="460433"/>
              <a:chOff x="3658129" y="1364769"/>
              <a:chExt cx="483007" cy="460433"/>
            </a:xfrm>
          </p:grpSpPr>
          <p:sp>
            <p:nvSpPr>
              <p:cNvPr id="166" name="Google Shape;166;p24"/>
              <p:cNvSpPr/>
              <p:nvPr/>
            </p:nvSpPr>
            <p:spPr>
              <a:xfrm rot="3397783" flipH="1">
                <a:off x="3737673" y="1350795"/>
                <a:ext cx="89447" cy="228650"/>
              </a:xfrm>
              <a:prstGeom prst="arc">
                <a:avLst>
                  <a:gd name="adj1" fmla="val 15319827"/>
                  <a:gd name="adj2" fmla="val 6745055"/>
                </a:avLst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4"/>
              <p:cNvSpPr/>
              <p:nvPr/>
            </p:nvSpPr>
            <p:spPr>
              <a:xfrm rot="-4225877" flipH="1">
                <a:off x="3792458" y="1516512"/>
                <a:ext cx="244524" cy="58444"/>
              </a:xfrm>
              <a:prstGeom prst="cube">
                <a:avLst>
                  <a:gd name="adj" fmla="val 61760"/>
                </a:avLst>
              </a:prstGeom>
              <a:solidFill>
                <a:srgbClr val="040DD5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4"/>
              <p:cNvSpPr/>
              <p:nvPr/>
            </p:nvSpPr>
            <p:spPr>
              <a:xfrm rot="-1635129">
                <a:off x="3849742" y="1509708"/>
                <a:ext cx="290889" cy="72056"/>
              </a:xfrm>
              <a:prstGeom prst="cube">
                <a:avLst>
                  <a:gd name="adj" fmla="val 61760"/>
                </a:avLst>
              </a:prstGeom>
              <a:solidFill>
                <a:srgbClr val="040DD5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4"/>
              <p:cNvSpPr/>
              <p:nvPr/>
            </p:nvSpPr>
            <p:spPr>
              <a:xfrm rot="-2683506" flipH="1">
                <a:off x="3637777" y="1657274"/>
                <a:ext cx="309504" cy="69155"/>
              </a:xfrm>
              <a:prstGeom prst="cube">
                <a:avLst>
                  <a:gd name="adj" fmla="val 61760"/>
                </a:avLst>
              </a:prstGeom>
              <a:solidFill>
                <a:srgbClr val="040DD5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4"/>
              <p:cNvSpPr/>
              <p:nvPr/>
            </p:nvSpPr>
            <p:spPr>
              <a:xfrm rot="-2216265">
                <a:off x="3747015" y="1464335"/>
                <a:ext cx="202680" cy="167820"/>
              </a:xfrm>
              <a:prstGeom prst="can">
                <a:avLst>
                  <a:gd name="adj" fmla="val 25000"/>
                </a:avLst>
              </a:prstGeom>
              <a:solidFill>
                <a:srgbClr val="040DD5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" name="Google Shape;171;p24"/>
            <p:cNvGrpSpPr/>
            <p:nvPr/>
          </p:nvGrpSpPr>
          <p:grpSpPr>
            <a:xfrm>
              <a:off x="5127651" y="420635"/>
              <a:ext cx="534105" cy="423779"/>
              <a:chOff x="3151050" y="1195407"/>
              <a:chExt cx="1179300" cy="935700"/>
            </a:xfrm>
          </p:grpSpPr>
          <p:sp>
            <p:nvSpPr>
              <p:cNvPr id="172" name="Google Shape;172;p24"/>
              <p:cNvSpPr/>
              <p:nvPr/>
            </p:nvSpPr>
            <p:spPr>
              <a:xfrm rot="-1185367">
                <a:off x="3226377" y="1350867"/>
                <a:ext cx="1028646" cy="624780"/>
              </a:xfrm>
              <a:prstGeom prst="cube">
                <a:avLst>
                  <a:gd name="adj" fmla="val 62663"/>
                </a:avLst>
              </a:prstGeom>
              <a:solidFill>
                <a:srgbClr val="43434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73" name="Google Shape;173;p24"/>
              <p:cNvCxnSpPr/>
              <p:nvPr/>
            </p:nvCxnSpPr>
            <p:spPr>
              <a:xfrm>
                <a:off x="3531200" y="1419400"/>
                <a:ext cx="341400" cy="276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24"/>
              <p:cNvCxnSpPr/>
              <p:nvPr/>
            </p:nvCxnSpPr>
            <p:spPr>
              <a:xfrm flipH="1">
                <a:off x="3303600" y="1211700"/>
                <a:ext cx="801300" cy="692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5" name="Google Shape;175;p24"/>
          <p:cNvGrpSpPr/>
          <p:nvPr/>
        </p:nvGrpSpPr>
        <p:grpSpPr>
          <a:xfrm>
            <a:off x="6379408" y="1686783"/>
            <a:ext cx="194110" cy="197530"/>
            <a:chOff x="5699817" y="869372"/>
            <a:chExt cx="933219" cy="949205"/>
          </a:xfrm>
        </p:grpSpPr>
        <p:pic>
          <p:nvPicPr>
            <p:cNvPr id="176" name="Google Shape;176;p24"/>
            <p:cNvPicPr preferRelativeResize="0"/>
            <p:nvPr/>
          </p:nvPicPr>
          <p:blipFill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-8383312">
              <a:off x="6036459" y="1072687"/>
              <a:ext cx="423431" cy="690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4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2400001">
              <a:off x="5805756" y="975310"/>
              <a:ext cx="518249" cy="5182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" name="Google Shape;178;p24"/>
          <p:cNvGrpSpPr/>
          <p:nvPr/>
        </p:nvGrpSpPr>
        <p:grpSpPr>
          <a:xfrm rot="904723">
            <a:off x="7177566" y="2906807"/>
            <a:ext cx="194073" cy="197489"/>
            <a:chOff x="5699817" y="869372"/>
            <a:chExt cx="933219" cy="949205"/>
          </a:xfrm>
        </p:grpSpPr>
        <p:pic>
          <p:nvPicPr>
            <p:cNvPr id="179" name="Google Shape;179;p24"/>
            <p:cNvPicPr preferRelativeResize="0"/>
            <p:nvPr/>
          </p:nvPicPr>
          <p:blipFill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-8383312">
              <a:off x="6036459" y="1072687"/>
              <a:ext cx="423431" cy="690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4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2400001">
              <a:off x="5805756" y="975310"/>
              <a:ext cx="518249" cy="5182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1" name="Google Shape;181;p24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64368">
            <a:off x="8334629" y="3005758"/>
            <a:ext cx="479203" cy="152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0262">
            <a:off x="7592494" y="3190923"/>
            <a:ext cx="535458" cy="5698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24"/>
          <p:cNvGrpSpPr/>
          <p:nvPr/>
        </p:nvGrpSpPr>
        <p:grpSpPr>
          <a:xfrm rot="3453756">
            <a:off x="8452706" y="3336694"/>
            <a:ext cx="242710" cy="246918"/>
            <a:chOff x="5699817" y="869372"/>
            <a:chExt cx="933219" cy="949205"/>
          </a:xfrm>
        </p:grpSpPr>
        <p:pic>
          <p:nvPicPr>
            <p:cNvPr id="184" name="Google Shape;184;p24"/>
            <p:cNvPicPr preferRelativeResize="0"/>
            <p:nvPr/>
          </p:nvPicPr>
          <p:blipFill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-8383312">
              <a:off x="6036459" y="1072687"/>
              <a:ext cx="423431" cy="690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4"/>
            <p:cNvPicPr preferRelativeResize="0"/>
            <p:nvPr/>
          </p:nvPicPr>
          <p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2400001">
              <a:off x="5805756" y="975310"/>
              <a:ext cx="518249" cy="5182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6" name="Google Shape;186;p24"/>
          <p:cNvGrpSpPr/>
          <p:nvPr/>
        </p:nvGrpSpPr>
        <p:grpSpPr>
          <a:xfrm rot="10800000">
            <a:off x="7479272" y="1814200"/>
            <a:ext cx="1274849" cy="1722528"/>
            <a:chOff x="-2990660" y="1207006"/>
            <a:chExt cx="2765400" cy="3736504"/>
          </a:xfrm>
        </p:grpSpPr>
        <p:sp>
          <p:nvSpPr>
            <p:cNvPr id="187" name="Google Shape;187;p24"/>
            <p:cNvSpPr/>
            <p:nvPr/>
          </p:nvSpPr>
          <p:spPr>
            <a:xfrm rot="10800000">
              <a:off x="-2766654" y="1207006"/>
              <a:ext cx="332400" cy="332400"/>
            </a:xfrm>
            <a:prstGeom prst="ellipse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4"/>
            <p:cNvSpPr/>
            <p:nvPr/>
          </p:nvSpPr>
          <p:spPr>
            <a:xfrm rot="10800000">
              <a:off x="-2990660" y="2175409"/>
              <a:ext cx="2765400" cy="2768100"/>
            </a:xfrm>
            <a:prstGeom prst="ellipse">
              <a:avLst/>
            </a:prstGeom>
            <a:noFill/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9" name="Google Shape;189;p24"/>
            <p:cNvCxnSpPr>
              <a:stCxn id="187" idx="6"/>
              <a:endCxn id="188" idx="5"/>
            </p:cNvCxnSpPr>
            <p:nvPr/>
          </p:nvCxnSpPr>
          <p:spPr>
            <a:xfrm>
              <a:off x="-2766654" y="1373206"/>
              <a:ext cx="180900" cy="1207500"/>
            </a:xfrm>
            <a:prstGeom prst="straightConnector1">
              <a:avLst/>
            </a:prstGeom>
            <a:noFill/>
            <a:ln w="9525" cap="flat" cmpd="sng">
              <a:solidFill>
                <a:srgbClr val="185ABC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90" name="Google Shape;190;p24"/>
            <p:cNvCxnSpPr>
              <a:stCxn id="187" idx="3"/>
              <a:endCxn id="188" idx="4"/>
            </p:cNvCxnSpPr>
            <p:nvPr/>
          </p:nvCxnSpPr>
          <p:spPr>
            <a:xfrm>
              <a:off x="-2482933" y="1255685"/>
              <a:ext cx="875100" cy="919800"/>
            </a:xfrm>
            <a:prstGeom prst="straightConnector1">
              <a:avLst/>
            </a:prstGeom>
            <a:noFill/>
            <a:ln w="9525" cap="flat" cmpd="sng">
              <a:solidFill>
                <a:srgbClr val="185ABC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191" name="Google Shape;191;p24"/>
          <p:cNvGrpSpPr/>
          <p:nvPr/>
        </p:nvGrpSpPr>
        <p:grpSpPr>
          <a:xfrm>
            <a:off x="7637058" y="1912450"/>
            <a:ext cx="1106256" cy="1079582"/>
            <a:chOff x="6311875" y="1292949"/>
            <a:chExt cx="757761" cy="740353"/>
          </a:xfrm>
        </p:grpSpPr>
        <p:grpSp>
          <p:nvGrpSpPr>
            <p:cNvPr id="192" name="Google Shape;192;p24"/>
            <p:cNvGrpSpPr/>
            <p:nvPr/>
          </p:nvGrpSpPr>
          <p:grpSpPr>
            <a:xfrm>
              <a:off x="6586629" y="1572869"/>
              <a:ext cx="483007" cy="460433"/>
              <a:chOff x="3658129" y="1364769"/>
              <a:chExt cx="483007" cy="460433"/>
            </a:xfrm>
          </p:grpSpPr>
          <p:sp>
            <p:nvSpPr>
              <p:cNvPr id="193" name="Google Shape;193;p24"/>
              <p:cNvSpPr/>
              <p:nvPr/>
            </p:nvSpPr>
            <p:spPr>
              <a:xfrm rot="3397783" flipH="1">
                <a:off x="3737673" y="1350795"/>
                <a:ext cx="89447" cy="228650"/>
              </a:xfrm>
              <a:prstGeom prst="arc">
                <a:avLst>
                  <a:gd name="adj1" fmla="val 15319827"/>
                  <a:gd name="adj2" fmla="val 6745055"/>
                </a:avLst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4"/>
              <p:cNvSpPr/>
              <p:nvPr/>
            </p:nvSpPr>
            <p:spPr>
              <a:xfrm rot="-4225877" flipH="1">
                <a:off x="3792458" y="1516512"/>
                <a:ext cx="244524" cy="58444"/>
              </a:xfrm>
              <a:prstGeom prst="cube">
                <a:avLst>
                  <a:gd name="adj" fmla="val 61760"/>
                </a:avLst>
              </a:prstGeom>
              <a:solidFill>
                <a:srgbClr val="D9D9D9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4"/>
              <p:cNvSpPr/>
              <p:nvPr/>
            </p:nvSpPr>
            <p:spPr>
              <a:xfrm rot="-1635129">
                <a:off x="3849742" y="1509708"/>
                <a:ext cx="290889" cy="72056"/>
              </a:xfrm>
              <a:prstGeom prst="cube">
                <a:avLst>
                  <a:gd name="adj" fmla="val 61760"/>
                </a:avLst>
              </a:prstGeom>
              <a:solidFill>
                <a:srgbClr val="040DD5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4"/>
              <p:cNvSpPr/>
              <p:nvPr/>
            </p:nvSpPr>
            <p:spPr>
              <a:xfrm rot="-2683506" flipH="1">
                <a:off x="3637777" y="1657274"/>
                <a:ext cx="309504" cy="69155"/>
              </a:xfrm>
              <a:prstGeom prst="cube">
                <a:avLst>
                  <a:gd name="adj" fmla="val 61760"/>
                </a:avLst>
              </a:prstGeom>
              <a:solidFill>
                <a:srgbClr val="040DD5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4"/>
              <p:cNvSpPr/>
              <p:nvPr/>
            </p:nvSpPr>
            <p:spPr>
              <a:xfrm rot="-2216265">
                <a:off x="3747015" y="1464335"/>
                <a:ext cx="202680" cy="167820"/>
              </a:xfrm>
              <a:prstGeom prst="can">
                <a:avLst>
                  <a:gd name="adj" fmla="val 25000"/>
                </a:avLst>
              </a:prstGeom>
              <a:solidFill>
                <a:srgbClr val="040DD5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" name="Google Shape;198;p24"/>
            <p:cNvGrpSpPr/>
            <p:nvPr/>
          </p:nvGrpSpPr>
          <p:grpSpPr>
            <a:xfrm>
              <a:off x="6311875" y="1292949"/>
              <a:ext cx="690152" cy="661869"/>
              <a:chOff x="3029572" y="759624"/>
              <a:chExt cx="690152" cy="661869"/>
            </a:xfrm>
          </p:grpSpPr>
          <p:sp>
            <p:nvSpPr>
              <p:cNvPr id="199" name="Google Shape;199;p24"/>
              <p:cNvSpPr/>
              <p:nvPr/>
            </p:nvSpPr>
            <p:spPr>
              <a:xfrm rot="-1036757">
                <a:off x="3259540" y="804629"/>
                <a:ext cx="329260" cy="172791"/>
              </a:xfrm>
              <a:prstGeom prst="parallelogram">
                <a:avLst>
                  <a:gd name="adj" fmla="val 25000"/>
                </a:avLst>
              </a:prstGeom>
              <a:solidFill>
                <a:srgbClr val="66666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4"/>
              <p:cNvSpPr/>
              <p:nvPr/>
            </p:nvSpPr>
            <p:spPr>
              <a:xfrm rot="-1185184">
                <a:off x="3162815" y="999499"/>
                <a:ext cx="466022" cy="283068"/>
              </a:xfrm>
              <a:prstGeom prst="cube">
                <a:avLst>
                  <a:gd name="adj" fmla="val 62663"/>
                </a:avLst>
              </a:prstGeom>
              <a:solidFill>
                <a:srgbClr val="43434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4"/>
              <p:cNvSpPr/>
              <p:nvPr/>
            </p:nvSpPr>
            <p:spPr>
              <a:xfrm rot="-1205140">
                <a:off x="3172893" y="1208811"/>
                <a:ext cx="329330" cy="161064"/>
              </a:xfrm>
              <a:prstGeom prst="parallelogram">
                <a:avLst>
                  <a:gd name="adj" fmla="val 25000"/>
                </a:avLst>
              </a:prstGeom>
              <a:solidFill>
                <a:srgbClr val="66666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4"/>
              <p:cNvSpPr/>
              <p:nvPr/>
            </p:nvSpPr>
            <p:spPr>
              <a:xfrm rot="6973552">
                <a:off x="3435010" y="1017206"/>
                <a:ext cx="294629" cy="161135"/>
              </a:xfrm>
              <a:prstGeom prst="parallelogram">
                <a:avLst>
                  <a:gd name="adj" fmla="val 25000"/>
                </a:avLst>
              </a:prstGeom>
              <a:solidFill>
                <a:srgbClr val="66666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4"/>
              <p:cNvSpPr/>
              <p:nvPr/>
            </p:nvSpPr>
            <p:spPr>
              <a:xfrm rot="-3856773" flipH="1">
                <a:off x="3024745" y="1042258"/>
                <a:ext cx="273054" cy="160879"/>
              </a:xfrm>
              <a:prstGeom prst="parallelogram">
                <a:avLst>
                  <a:gd name="adj" fmla="val 25000"/>
                </a:avLst>
              </a:prstGeom>
              <a:solidFill>
                <a:srgbClr val="66666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4"/>
              <p:cNvSpPr/>
              <p:nvPr/>
            </p:nvSpPr>
            <p:spPr>
              <a:xfrm rot="-1206676">
                <a:off x="3256937" y="991450"/>
                <a:ext cx="343760" cy="164857"/>
              </a:xfrm>
              <a:prstGeom prst="parallelogram">
                <a:avLst>
                  <a:gd name="adj" fmla="val 10031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4"/>
              <p:cNvSpPr/>
              <p:nvPr/>
            </p:nvSpPr>
            <p:spPr>
              <a:xfrm rot="-1203497">
                <a:off x="3157939" y="1024957"/>
                <a:ext cx="351628" cy="168087"/>
              </a:xfrm>
              <a:prstGeom prst="parallelogram">
                <a:avLst>
                  <a:gd name="adj" fmla="val 10031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6" name="Google Shape;206;p24"/>
          <p:cNvSpPr/>
          <p:nvPr/>
        </p:nvSpPr>
        <p:spPr>
          <a:xfrm rot="3593868">
            <a:off x="7446975" y="1362604"/>
            <a:ext cx="721971" cy="72613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Desired Payload</a:t>
            </a:r>
            <a:endParaRPr sz="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70275" y="4754025"/>
            <a:ext cx="4020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10</a:t>
            </a:r>
            <a:endParaRPr sz="1000">
              <a:solidFill>
                <a:srgbClr val="595959"/>
              </a:solidFill>
            </a:endParaRPr>
          </a:p>
        </p:txBody>
      </p:sp>
      <p:grpSp>
        <p:nvGrpSpPr>
          <p:cNvPr id="208" name="Google Shape;208;p24"/>
          <p:cNvGrpSpPr/>
          <p:nvPr/>
        </p:nvGrpSpPr>
        <p:grpSpPr>
          <a:xfrm>
            <a:off x="6928993" y="4388907"/>
            <a:ext cx="1601797" cy="517522"/>
            <a:chOff x="6903903" y="5715091"/>
            <a:chExt cx="1601797" cy="517522"/>
          </a:xfrm>
        </p:grpSpPr>
        <p:sp>
          <p:nvSpPr>
            <p:cNvPr id="209" name="Google Shape;209;p24"/>
            <p:cNvSpPr txBox="1"/>
            <p:nvPr/>
          </p:nvSpPr>
          <p:spPr>
            <a:xfrm>
              <a:off x="7037800" y="5821013"/>
              <a:ext cx="1467900" cy="411600"/>
            </a:xfrm>
            <a:prstGeom prst="rect">
              <a:avLst/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Deploy </a:t>
              </a:r>
              <a:r>
                <a:rPr lang="en" sz="1100" i="1">
                  <a:solidFill>
                    <a:schemeClr val="lt1"/>
                  </a:solidFill>
                </a:rPr>
                <a:t>Asteria</a:t>
              </a:r>
              <a:r>
                <a:rPr lang="en" sz="1100">
                  <a:solidFill>
                    <a:schemeClr val="lt1"/>
                  </a:solidFill>
                </a:rPr>
                <a:t> payload for effect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10" name="Google Shape;210;p24"/>
            <p:cNvSpPr/>
            <p:nvPr/>
          </p:nvSpPr>
          <p:spPr>
            <a:xfrm>
              <a:off x="6903903" y="5715091"/>
              <a:ext cx="228600" cy="228600"/>
            </a:xfrm>
            <a:prstGeom prst="roundRect">
              <a:avLst>
                <a:gd name="adj" fmla="val 16667"/>
              </a:avLst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>
                  <a:solidFill>
                    <a:schemeClr val="lt1"/>
                  </a:solidFill>
                </a:rPr>
                <a:t>4</a:t>
              </a:r>
              <a:endParaRPr sz="1100">
                <a:solidFill>
                  <a:schemeClr val="lt1"/>
                </a:solidFill>
              </a:endParaRPr>
            </a:p>
          </p:txBody>
        </p:sp>
      </p:grpSp>
      <p:pic>
        <p:nvPicPr>
          <p:cNvPr id="211" name="Google Shape;211;p24"/>
          <p:cNvPicPr preferRelativeResize="0"/>
          <p:nvPr/>
        </p:nvPicPr>
        <p:blipFill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4578">
            <a:off x="6796663" y="2622342"/>
            <a:ext cx="882057" cy="11686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24"/>
          <p:cNvCxnSpPr/>
          <p:nvPr/>
        </p:nvCxnSpPr>
        <p:spPr>
          <a:xfrm>
            <a:off x="4589597" y="3849487"/>
            <a:ext cx="93000" cy="284400"/>
          </a:xfrm>
          <a:prstGeom prst="straightConnector1">
            <a:avLst/>
          </a:prstGeom>
          <a:noFill/>
          <a:ln w="695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3" name="Google Shape;213;p24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6396" y="2060549"/>
            <a:ext cx="1702900" cy="15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4"/>
          <p:cNvPicPr preferRelativeResize="0"/>
          <p:nvPr/>
        </p:nvPicPr>
        <p:blipFill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198" y="3988356"/>
            <a:ext cx="1155138" cy="115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/>
          <p:cNvPicPr preferRelativeResize="0"/>
          <p:nvPr/>
        </p:nvPicPr>
        <p:blipFill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903" y="3494541"/>
            <a:ext cx="1387649" cy="13876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24"/>
          <p:cNvCxnSpPr>
            <a:stCxn id="217" idx="3"/>
          </p:cNvCxnSpPr>
          <p:nvPr/>
        </p:nvCxnSpPr>
        <p:spPr>
          <a:xfrm flipH="1">
            <a:off x="4478921" y="3988192"/>
            <a:ext cx="63000" cy="307800"/>
          </a:xfrm>
          <a:prstGeom prst="straightConnector1">
            <a:avLst/>
          </a:prstGeom>
          <a:noFill/>
          <a:ln w="69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18" name="Google Shape;218;p24"/>
          <p:cNvGrpSpPr/>
          <p:nvPr/>
        </p:nvGrpSpPr>
        <p:grpSpPr>
          <a:xfrm rot="3489625">
            <a:off x="4354550" y="3715511"/>
            <a:ext cx="423643" cy="389221"/>
            <a:chOff x="2297965" y="-1167077"/>
            <a:chExt cx="1133889" cy="1041759"/>
          </a:xfrm>
        </p:grpSpPr>
        <p:grpSp>
          <p:nvGrpSpPr>
            <p:cNvPr id="219" name="Google Shape;219;p24"/>
            <p:cNvGrpSpPr/>
            <p:nvPr/>
          </p:nvGrpSpPr>
          <p:grpSpPr>
            <a:xfrm>
              <a:off x="2538968" y="-874141"/>
              <a:ext cx="892886" cy="748824"/>
              <a:chOff x="3658129" y="1420148"/>
              <a:chExt cx="483007" cy="405054"/>
            </a:xfrm>
          </p:grpSpPr>
          <p:sp>
            <p:nvSpPr>
              <p:cNvPr id="220" name="Google Shape;220;p24"/>
              <p:cNvSpPr/>
              <p:nvPr/>
            </p:nvSpPr>
            <p:spPr>
              <a:xfrm rot="-4225877" flipH="1">
                <a:off x="3792458" y="1516512"/>
                <a:ext cx="244524" cy="58444"/>
              </a:xfrm>
              <a:prstGeom prst="cube">
                <a:avLst>
                  <a:gd name="adj" fmla="val 61760"/>
                </a:avLst>
              </a:prstGeom>
              <a:solidFill>
                <a:srgbClr val="D9D9D9"/>
              </a:solidFill>
              <a:ln w="69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6475" tIns="66475" rIns="66475" bIns="664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8"/>
                  <a:buFont typeface="Arial"/>
                  <a:buNone/>
                </a:pPr>
                <a:endParaRPr sz="1018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4"/>
              <p:cNvSpPr/>
              <p:nvPr/>
            </p:nvSpPr>
            <p:spPr>
              <a:xfrm rot="-1635129">
                <a:off x="3849742" y="1509708"/>
                <a:ext cx="290889" cy="72056"/>
              </a:xfrm>
              <a:prstGeom prst="cube">
                <a:avLst>
                  <a:gd name="adj" fmla="val 61760"/>
                </a:avLst>
              </a:prstGeom>
              <a:solidFill>
                <a:srgbClr val="D9D9D9"/>
              </a:solidFill>
              <a:ln w="69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6475" tIns="66475" rIns="66475" bIns="664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8"/>
                  <a:buFont typeface="Arial"/>
                  <a:buNone/>
                </a:pPr>
                <a:endParaRPr sz="1018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4"/>
              <p:cNvSpPr/>
              <p:nvPr/>
            </p:nvSpPr>
            <p:spPr>
              <a:xfrm rot="-2683506" flipH="1">
                <a:off x="3637777" y="1657274"/>
                <a:ext cx="309504" cy="69155"/>
              </a:xfrm>
              <a:prstGeom prst="cube">
                <a:avLst>
                  <a:gd name="adj" fmla="val 61760"/>
                </a:avLst>
              </a:prstGeom>
              <a:solidFill>
                <a:srgbClr val="D9D9D9"/>
              </a:solidFill>
              <a:ln w="69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6475" tIns="66475" rIns="66475" bIns="664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8"/>
                  <a:buFont typeface="Arial"/>
                  <a:buNone/>
                </a:pPr>
                <a:endParaRPr sz="1018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4"/>
              <p:cNvSpPr/>
              <p:nvPr/>
            </p:nvSpPr>
            <p:spPr>
              <a:xfrm rot="-2216265">
                <a:off x="3753610" y="1462148"/>
                <a:ext cx="202680" cy="189900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69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6475" tIns="66475" rIns="66475" bIns="664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8"/>
                  <a:buFont typeface="Arial"/>
                  <a:buNone/>
                </a:pPr>
                <a:endParaRPr sz="1018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24"/>
            <p:cNvGrpSpPr/>
            <p:nvPr/>
          </p:nvGrpSpPr>
          <p:grpSpPr>
            <a:xfrm rot="-432916">
              <a:off x="2337656" y="-1105308"/>
              <a:ext cx="1027538" cy="696823"/>
              <a:chOff x="2137408" y="-1295003"/>
              <a:chExt cx="1027519" cy="696810"/>
            </a:xfrm>
          </p:grpSpPr>
          <p:grpSp>
            <p:nvGrpSpPr>
              <p:cNvPr id="224" name="Google Shape;224;p24"/>
              <p:cNvGrpSpPr/>
              <p:nvPr/>
            </p:nvGrpSpPr>
            <p:grpSpPr>
              <a:xfrm rot="10021746">
                <a:off x="2181437" y="-1195942"/>
                <a:ext cx="939461" cy="498688"/>
                <a:chOff x="3524689" y="1400992"/>
                <a:chExt cx="583152" cy="309557"/>
              </a:xfrm>
            </p:grpSpPr>
            <p:sp>
              <p:nvSpPr>
                <p:cNvPr id="225" name="Google Shape;225;p24"/>
                <p:cNvSpPr/>
                <p:nvPr/>
              </p:nvSpPr>
              <p:spPr>
                <a:xfrm rot="-7974189">
                  <a:off x="3792205" y="1578500"/>
                  <a:ext cx="185528" cy="44784"/>
                </a:xfrm>
                <a:prstGeom prst="cube">
                  <a:avLst>
                    <a:gd name="adj" fmla="val 61760"/>
                  </a:avLst>
                </a:prstGeom>
                <a:solidFill>
                  <a:srgbClr val="F6B26B"/>
                </a:solidFill>
                <a:ln w="69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6475" tIns="66475" rIns="66475" bIns="664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18"/>
                    <a:buFont typeface="Arial"/>
                    <a:buNone/>
                  </a:pPr>
                  <a:endParaRPr sz="101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24"/>
                <p:cNvSpPr/>
                <p:nvPr/>
              </p:nvSpPr>
              <p:spPr>
                <a:xfrm rot="9164871" flipH="1">
                  <a:off x="3820946" y="1464592"/>
                  <a:ext cx="290889" cy="52201"/>
                </a:xfrm>
                <a:prstGeom prst="cube">
                  <a:avLst>
                    <a:gd name="adj" fmla="val 61760"/>
                  </a:avLst>
                </a:prstGeom>
                <a:solidFill>
                  <a:srgbClr val="F6B26B"/>
                </a:solidFill>
                <a:ln w="69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6475" tIns="66475" rIns="66475" bIns="664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18"/>
                    <a:buFont typeface="Arial"/>
                    <a:buNone/>
                  </a:pPr>
                  <a:endParaRPr sz="101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24"/>
                <p:cNvSpPr/>
                <p:nvPr/>
              </p:nvSpPr>
              <p:spPr>
                <a:xfrm rot="9240384">
                  <a:off x="3520140" y="1594590"/>
                  <a:ext cx="309398" cy="50717"/>
                </a:xfrm>
                <a:prstGeom prst="cube">
                  <a:avLst>
                    <a:gd name="adj" fmla="val 61760"/>
                  </a:avLst>
                </a:prstGeom>
                <a:solidFill>
                  <a:srgbClr val="F6B26B"/>
                </a:solidFill>
                <a:ln w="69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6475" tIns="66475" rIns="66475" bIns="664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18"/>
                    <a:buFont typeface="Arial"/>
                    <a:buNone/>
                  </a:pPr>
                  <a:endParaRPr sz="101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8" name="Google Shape;228;p24"/>
              <p:cNvSpPr/>
              <p:nvPr/>
            </p:nvSpPr>
            <p:spPr>
              <a:xfrm rot="3875771">
                <a:off x="2576293" y="-1128764"/>
                <a:ext cx="99302" cy="361776"/>
              </a:xfrm>
              <a:prstGeom prst="ellipse">
                <a:avLst/>
              </a:prstGeom>
              <a:solidFill>
                <a:schemeClr val="accent1"/>
              </a:solidFill>
              <a:ln w="69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6475" tIns="66475" rIns="66475" bIns="6647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8"/>
              </a:p>
            </p:txBody>
          </p:sp>
        </p:grpSp>
      </p:grpSp>
      <p:pic>
        <p:nvPicPr>
          <p:cNvPr id="229" name="Google Shape;229;p24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6163" y="960193"/>
            <a:ext cx="1601800" cy="1040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24"/>
          <p:cNvGrpSpPr/>
          <p:nvPr/>
        </p:nvGrpSpPr>
        <p:grpSpPr>
          <a:xfrm>
            <a:off x="472389" y="2064123"/>
            <a:ext cx="1571197" cy="517522"/>
            <a:chOff x="787828" y="3737878"/>
            <a:chExt cx="1571197" cy="517522"/>
          </a:xfrm>
        </p:grpSpPr>
        <p:sp>
          <p:nvSpPr>
            <p:cNvPr id="231" name="Google Shape;231;p24"/>
            <p:cNvSpPr txBox="1"/>
            <p:nvPr/>
          </p:nvSpPr>
          <p:spPr>
            <a:xfrm>
              <a:off x="921725" y="3843800"/>
              <a:ext cx="1437300" cy="411600"/>
            </a:xfrm>
            <a:prstGeom prst="rect">
              <a:avLst/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Unload and assemble Asteria</a:t>
              </a:r>
              <a:endParaRPr sz="1100">
                <a:solidFill>
                  <a:schemeClr val="lt1"/>
                </a:solidFill>
              </a:endParaRPr>
            </a:p>
          </p:txBody>
        </p:sp>
        <p:sp>
          <p:nvSpPr>
            <p:cNvPr id="232" name="Google Shape;232;p24"/>
            <p:cNvSpPr/>
            <p:nvPr/>
          </p:nvSpPr>
          <p:spPr>
            <a:xfrm>
              <a:off x="787828" y="3737878"/>
              <a:ext cx="228600" cy="228600"/>
            </a:xfrm>
            <a:prstGeom prst="roundRect">
              <a:avLst>
                <a:gd name="adj" fmla="val 16667"/>
              </a:avLst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1</a:t>
              </a:r>
              <a:endParaRPr sz="1100">
                <a:solidFill>
                  <a:schemeClr val="lt1"/>
                </a:solidFill>
              </a:endParaRPr>
            </a:p>
          </p:txBody>
        </p:sp>
      </p:grpSp>
      <p:grpSp>
        <p:nvGrpSpPr>
          <p:cNvPr id="233" name="Google Shape;233;p24"/>
          <p:cNvGrpSpPr/>
          <p:nvPr/>
        </p:nvGrpSpPr>
        <p:grpSpPr>
          <a:xfrm>
            <a:off x="702557" y="2644673"/>
            <a:ext cx="1571197" cy="517522"/>
            <a:chOff x="787828" y="3737878"/>
            <a:chExt cx="1571197" cy="517522"/>
          </a:xfrm>
        </p:grpSpPr>
        <p:sp>
          <p:nvSpPr>
            <p:cNvPr id="234" name="Google Shape;234;p24"/>
            <p:cNvSpPr txBox="1"/>
            <p:nvPr/>
          </p:nvSpPr>
          <p:spPr>
            <a:xfrm>
              <a:off x="921725" y="3843800"/>
              <a:ext cx="1437300" cy="411600"/>
            </a:xfrm>
            <a:prstGeom prst="rect">
              <a:avLst/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46">
                  <a:solidFill>
                    <a:schemeClr val="lt1"/>
                  </a:solidFill>
                </a:rPr>
                <a:t>Install on MISSE Flight Facility (MFF)</a:t>
              </a:r>
              <a:endParaRPr sz="1100">
                <a:solidFill>
                  <a:schemeClr val="lt1"/>
                </a:solidFill>
              </a:endParaRPr>
            </a:p>
          </p:txBody>
        </p:sp>
        <p:sp>
          <p:nvSpPr>
            <p:cNvPr id="235" name="Google Shape;235;p24"/>
            <p:cNvSpPr/>
            <p:nvPr/>
          </p:nvSpPr>
          <p:spPr>
            <a:xfrm>
              <a:off x="787828" y="3737878"/>
              <a:ext cx="228600" cy="228600"/>
            </a:xfrm>
            <a:prstGeom prst="roundRect">
              <a:avLst>
                <a:gd name="adj" fmla="val 16667"/>
              </a:avLst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2</a:t>
              </a:r>
              <a:endParaRPr sz="1100">
                <a:solidFill>
                  <a:schemeClr val="lt1"/>
                </a:solidFill>
              </a:endParaRPr>
            </a:p>
          </p:txBody>
        </p:sp>
      </p:grpSp>
      <p:grpSp>
        <p:nvGrpSpPr>
          <p:cNvPr id="236" name="Google Shape;236;p24"/>
          <p:cNvGrpSpPr/>
          <p:nvPr/>
        </p:nvGrpSpPr>
        <p:grpSpPr>
          <a:xfrm>
            <a:off x="932726" y="3225223"/>
            <a:ext cx="1571197" cy="517522"/>
            <a:chOff x="787828" y="3737878"/>
            <a:chExt cx="1571197" cy="517522"/>
          </a:xfrm>
        </p:grpSpPr>
        <p:sp>
          <p:nvSpPr>
            <p:cNvPr id="237" name="Google Shape;237;p24"/>
            <p:cNvSpPr txBox="1"/>
            <p:nvPr/>
          </p:nvSpPr>
          <p:spPr>
            <a:xfrm>
              <a:off x="921725" y="3843800"/>
              <a:ext cx="1437300" cy="411600"/>
            </a:xfrm>
            <a:prstGeom prst="rect">
              <a:avLst/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Monitor on MFF</a:t>
              </a:r>
              <a:endParaRPr sz="1100">
                <a:solidFill>
                  <a:schemeClr val="lt1"/>
                </a:solidFill>
              </a:endParaRPr>
            </a:p>
          </p:txBody>
        </p:sp>
        <p:sp>
          <p:nvSpPr>
            <p:cNvPr id="238" name="Google Shape;238;p24"/>
            <p:cNvSpPr/>
            <p:nvPr/>
          </p:nvSpPr>
          <p:spPr>
            <a:xfrm>
              <a:off x="787828" y="3737878"/>
              <a:ext cx="228600" cy="228600"/>
            </a:xfrm>
            <a:prstGeom prst="roundRect">
              <a:avLst>
                <a:gd name="adj" fmla="val 16667"/>
              </a:avLst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3</a:t>
              </a:r>
              <a:endParaRPr sz="1100">
                <a:solidFill>
                  <a:schemeClr val="lt1"/>
                </a:solidFill>
              </a:endParaRPr>
            </a:p>
          </p:txBody>
        </p:sp>
      </p:grpSp>
      <p:grpSp>
        <p:nvGrpSpPr>
          <p:cNvPr id="239" name="Google Shape;239;p24"/>
          <p:cNvGrpSpPr/>
          <p:nvPr/>
        </p:nvGrpSpPr>
        <p:grpSpPr>
          <a:xfrm>
            <a:off x="1162894" y="3805773"/>
            <a:ext cx="1571197" cy="517522"/>
            <a:chOff x="787828" y="3737878"/>
            <a:chExt cx="1571197" cy="517522"/>
          </a:xfrm>
        </p:grpSpPr>
        <p:sp>
          <p:nvSpPr>
            <p:cNvPr id="240" name="Google Shape;240;p24"/>
            <p:cNvSpPr txBox="1"/>
            <p:nvPr/>
          </p:nvSpPr>
          <p:spPr>
            <a:xfrm>
              <a:off x="921725" y="3843800"/>
              <a:ext cx="1437300" cy="411600"/>
            </a:xfrm>
            <a:prstGeom prst="rect">
              <a:avLst/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46">
                  <a:solidFill>
                    <a:schemeClr val="lt1"/>
                  </a:solidFill>
                </a:rPr>
                <a:t>Evaluate &amp; return</a:t>
              </a:r>
              <a:endParaRPr sz="1100">
                <a:solidFill>
                  <a:schemeClr val="lt1"/>
                </a:solidFill>
              </a:endParaRPr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787828" y="3737878"/>
              <a:ext cx="228600" cy="228600"/>
            </a:xfrm>
            <a:prstGeom prst="roundRect">
              <a:avLst>
                <a:gd name="adj" fmla="val 16667"/>
              </a:avLst>
            </a:prstGeom>
            <a:solidFill>
              <a:srgbClr val="0D1E62"/>
            </a:solidFill>
            <a:ln w="28575" cap="flat" cmpd="sng">
              <a:solidFill>
                <a:srgbClr val="185A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</a:rPr>
                <a:t>4</a:t>
              </a:r>
              <a:endParaRPr sz="1100">
                <a:solidFill>
                  <a:schemeClr val="lt1"/>
                </a:solidFill>
              </a:endParaRPr>
            </a:p>
          </p:txBody>
        </p:sp>
      </p:grpSp>
      <p:pic>
        <p:nvPicPr>
          <p:cNvPr id="242" name="Google Shape;242;p24" title="Gabby Edit (2).png"/>
          <p:cNvPicPr preferRelativeResize="0"/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521" y="1155075"/>
            <a:ext cx="1702901" cy="73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4" title="CTRL KMI Pitch Deck DRAFTING 2025 10 29 (1).png"/>
          <p:cNvPicPr preferRelativeResize="0"/>
          <p:nvPr/>
        </p:nvPicPr>
        <p:blipFill rotWithShape="1">
          <a:blip r:embed="rId18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8100033">
            <a:off x="7720188" y="-1424726"/>
            <a:ext cx="2502374" cy="2703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Team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49" name="Google Shape;249;p25" title="Team Slide (1)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 title="Team Slide (1).pn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89955"/>
            <a:ext cx="377400" cy="120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5"/>
          <p:cNvSpPr txBox="1"/>
          <p:nvPr/>
        </p:nvSpPr>
        <p:spPr>
          <a:xfrm>
            <a:off x="70275" y="4754025"/>
            <a:ext cx="3774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11</a:t>
            </a:r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Current Ask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57" name="Google Shape;257;p26" title="Our Ask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6"/>
          <p:cNvSpPr txBox="1"/>
          <p:nvPr/>
        </p:nvSpPr>
        <p:spPr>
          <a:xfrm>
            <a:off x="70275" y="4754025"/>
            <a:ext cx="4230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95959"/>
              </a:solidFill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801020" y="1065075"/>
            <a:ext cx="2877300" cy="544800"/>
          </a:xfrm>
          <a:prstGeom prst="roundRect">
            <a:avLst>
              <a:gd name="adj" fmla="val 2439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</a:rPr>
              <a:t>Closing Seed Round</a:t>
            </a:r>
            <a:endParaRPr sz="2000" b="1">
              <a:solidFill>
                <a:srgbClr val="FFFFFF"/>
              </a:solidFill>
            </a:endParaRPr>
          </a:p>
        </p:txBody>
      </p:sp>
      <p:sp>
        <p:nvSpPr>
          <p:cNvPr id="260" name="Google Shape;260;p26"/>
          <p:cNvSpPr txBox="1"/>
          <p:nvPr/>
        </p:nvSpPr>
        <p:spPr>
          <a:xfrm>
            <a:off x="388750" y="1946250"/>
            <a:ext cx="4566000" cy="24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en" sz="1800" b="1">
                <a:solidFill>
                  <a:schemeClr val="dk1"/>
                </a:solidFill>
              </a:rPr>
              <a:t>Maintains Demo/Customer Timelines</a:t>
            </a:r>
            <a:endParaRPr sz="1800" b="1">
              <a:solidFill>
                <a:schemeClr val="dk1"/>
              </a:solidFill>
            </a:endParaRPr>
          </a:p>
          <a:p>
            <a:pPr marL="17145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" sz="1800" b="1"/>
              <a:t>Accelerates Tech &amp; Business Dev</a:t>
            </a:r>
            <a:endParaRPr sz="1800"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00"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00"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b="1"/>
              <a:t>MILESTONES:</a:t>
            </a:r>
            <a:endParaRPr sz="1800" b="1"/>
          </a:p>
          <a:p>
            <a:pPr marL="17145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" sz="1800" b="1"/>
              <a:t>Contract STRATFI Award</a:t>
            </a:r>
            <a:endParaRPr sz="1800" b="1"/>
          </a:p>
          <a:p>
            <a:pPr marL="17145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" sz="1800" b="1"/>
              <a:t>Secure Commercial Contract</a:t>
            </a:r>
            <a:endParaRPr sz="1800" b="1"/>
          </a:p>
          <a:p>
            <a:pPr marL="171450" lvl="0" indent="-222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Char char="❏"/>
            </a:pPr>
            <a:r>
              <a:rPr lang="en" sz="1700" b="1"/>
              <a:t>Ready Spacecraft for Final Integrations</a:t>
            </a:r>
            <a:endParaRPr sz="17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66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</a:t>
            </a:r>
            <a:endParaRPr/>
          </a:p>
        </p:txBody>
      </p:sp>
      <p:pic>
        <p:nvPicPr>
          <p:cNvPr id="63" name="Google Shape;63;p14" title="Title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082750" y="3686350"/>
            <a:ext cx="49785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</a:rPr>
              <a:t>Relocation as a Service Spacecraft,</a:t>
            </a:r>
            <a:endParaRPr sz="22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</a:rPr>
              <a:t>National Security Maneuvering</a:t>
            </a:r>
            <a:endParaRPr sz="2200" b="1">
              <a:solidFill>
                <a:srgbClr val="FFFFFF"/>
              </a:solidFill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4450" y="4443550"/>
            <a:ext cx="15693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</a:rPr>
              <a:t>Contact:</a:t>
            </a:r>
            <a:r>
              <a:rPr lang="en" sz="1000">
                <a:solidFill>
                  <a:srgbClr val="FFFFFF"/>
                </a:solidFill>
              </a:rPr>
              <a:t> Troy M. Morris</a:t>
            </a:r>
            <a:endParaRPr sz="1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Co-Founder &amp; CEO</a:t>
            </a:r>
            <a:endParaRPr sz="10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troy@kallmorris.com</a:t>
            </a:r>
            <a:endParaRPr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 title="Screenshot 2025-08-20 181732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6" y="0"/>
            <a:ext cx="911618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>
                <a:solidFill>
                  <a:schemeClr val="lt1"/>
                </a:solidFill>
              </a:rPr>
              <a:t>Problem</a:t>
            </a:r>
            <a:endParaRPr sz="2120">
              <a:solidFill>
                <a:schemeClr val="lt1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70275" y="4754025"/>
            <a:ext cx="3009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1</a:t>
            </a:r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 title="Solution (1)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" y="1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25" y="0"/>
            <a:ext cx="73266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>
                <a:solidFill>
                  <a:schemeClr val="lt1"/>
                </a:solidFill>
              </a:rPr>
              <a:t>Solution</a:t>
            </a:r>
            <a:endParaRPr sz="2120">
              <a:solidFill>
                <a:schemeClr val="lt1"/>
              </a:solidFill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70275" y="4754025"/>
            <a:ext cx="3009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2</a:t>
            </a:r>
            <a:endParaRPr sz="1000">
              <a:solidFill>
                <a:srgbClr val="595959"/>
              </a:solidFill>
            </a:endParaRPr>
          </a:p>
        </p:txBody>
      </p:sp>
      <p:pic>
        <p:nvPicPr>
          <p:cNvPr id="80" name="Google Shape;80;p16" title="KMI REACCH Tumble GIF (1).gif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777240"/>
            <a:ext cx="6391800" cy="3591900"/>
          </a:xfrm>
          <a:prstGeom prst="roundRect">
            <a:avLst>
              <a:gd name="adj" fmla="val 9707"/>
            </a:avLst>
          </a:prstGeom>
          <a:noFill/>
          <a:ln>
            <a:noFill/>
          </a:ln>
        </p:spPr>
      </p:pic>
      <p:pic>
        <p:nvPicPr>
          <p:cNvPr id="81" name="Google Shape;81;p16" title="Solution in motion (3).pn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2225" y="3485825"/>
            <a:ext cx="1836451" cy="88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Value Prop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7" name="Google Shape;87;p17" title="Value Proposition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70275" y="4754025"/>
            <a:ext cx="3009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3</a:t>
            </a:r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Customers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94" name="Google Shape;94;p18" title="Traction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70275" y="4754025"/>
            <a:ext cx="5163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4</a:t>
            </a:r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20">
                <a:solidFill>
                  <a:schemeClr val="lt1"/>
                </a:solidFill>
              </a:rPr>
              <a:t>Financials</a:t>
            </a:r>
            <a:endParaRPr sz="1920">
              <a:solidFill>
                <a:schemeClr val="lt1"/>
              </a:solidFill>
            </a:endParaRPr>
          </a:p>
        </p:txBody>
      </p:sp>
      <p:pic>
        <p:nvPicPr>
          <p:cNvPr id="101" name="Google Shape;101;p19" title="Financials with  Percentage (1)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70275" y="4754025"/>
            <a:ext cx="3009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5</a:t>
            </a:r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Competitors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8" name="Google Shape;108;p20" title="UPDATE Competitors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70275" y="4754025"/>
            <a:ext cx="3009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6</a:t>
            </a:r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Advantages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5" name="Google Shape;115;p21" title="Our Distinct Advantage.pn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70275" y="4754025"/>
            <a:ext cx="3009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</a:rPr>
              <a:t>7</a:t>
            </a:r>
            <a:endParaRPr sz="1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</Words>
  <Application>Microsoft Macintosh PowerPoint</Application>
  <PresentationFormat>On-screen Show (16:9)</PresentationFormat>
  <Paragraphs>61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Montserrat</vt:lpstr>
      <vt:lpstr>Arial</vt:lpstr>
      <vt:lpstr>Simple Light</vt:lpstr>
      <vt:lpstr>PowerPoint Presentation</vt:lpstr>
      <vt:lpstr>Title</vt:lpstr>
      <vt:lpstr>Problem</vt:lpstr>
      <vt:lpstr>Solution</vt:lpstr>
      <vt:lpstr>Value Prop</vt:lpstr>
      <vt:lpstr>Customers</vt:lpstr>
      <vt:lpstr>Financials</vt:lpstr>
      <vt:lpstr>Competitors</vt:lpstr>
      <vt:lpstr>Advantages</vt:lpstr>
      <vt:lpstr>Timeline</vt:lpstr>
      <vt:lpstr>Tech Portfolio</vt:lpstr>
      <vt:lpstr>PowerPoint Presentation</vt:lpstr>
      <vt:lpstr>Team</vt:lpstr>
      <vt:lpstr>Current 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Tara Luddy-Cotoia</cp:lastModifiedBy>
  <cp:revision>1</cp:revision>
  <dcterms:modified xsi:type="dcterms:W3CDTF">2025-11-11T15:45:33Z</dcterms:modified>
</cp:coreProperties>
</file>