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372" r:id="rId3"/>
    <p:sldId id="2373" r:id="rId4"/>
    <p:sldId id="2375" r:id="rId5"/>
    <p:sldId id="2374" r:id="rId6"/>
    <p:sldId id="2377" r:id="rId7"/>
    <p:sldId id="2384" r:id="rId8"/>
    <p:sldId id="2382" r:id="rId9"/>
    <p:sldId id="2381" r:id="rId10"/>
    <p:sldId id="2376" r:id="rId11"/>
    <p:sldId id="261" r:id="rId12"/>
    <p:sldId id="2388" r:id="rId13"/>
    <p:sldId id="2380" r:id="rId14"/>
    <p:sldId id="2389" r:id="rId15"/>
    <p:sldId id="2393" r:id="rId16"/>
    <p:sldId id="2387" r:id="rId17"/>
    <p:sldId id="23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1B7063-CA3B-4236-C2D7-E5071EE78D97}" name="Parnian Lak" initials="PL" userId="c8d8cdb32c6626d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9" autoAdjust="0"/>
    <p:restoredTop sz="87552" autoAdjust="0"/>
  </p:normalViewPr>
  <p:slideViewPr>
    <p:cSldViewPr snapToGrid="0">
      <p:cViewPr varScale="1">
        <p:scale>
          <a:sx n="104" d="100"/>
          <a:sy n="104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ED397-F7B3-1545-8D2A-34FEED58C6BF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3899FA-2FA2-D04D-BCEA-4C79B3284DD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kumimoji="0" lang="en-US" sz="24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For targeted </a:t>
          </a:r>
          <a:r>
            <a:rPr kumimoji="0" lang="en-US" sz="2400" b="1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delivery</a:t>
          </a:r>
          <a:r>
            <a:rPr kumimoji="0" lang="en-US" sz="24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kumimoji="0" lang="en-US" sz="2400" b="1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regeneration</a:t>
          </a:r>
          <a:endParaRPr lang="en-US" sz="2400" b="1" dirty="0"/>
        </a:p>
      </dgm:t>
    </dgm:pt>
    <dgm:pt modelId="{0DD9AC85-E512-C44E-A841-74E9A3E7594A}" type="parTrans" cxnId="{50C20A3F-B8D3-404B-B913-7EDF691B9339}">
      <dgm:prSet/>
      <dgm:spPr/>
      <dgm:t>
        <a:bodyPr/>
        <a:lstStyle/>
        <a:p>
          <a:endParaRPr lang="en-US" sz="2400"/>
        </a:p>
      </dgm:t>
    </dgm:pt>
    <dgm:pt modelId="{C2B3DA22-0FA0-C644-BB22-8071EA30D503}" type="sibTrans" cxnId="{50C20A3F-B8D3-404B-B913-7EDF691B9339}">
      <dgm:prSet/>
      <dgm:spPr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 sz="2400"/>
        </a:p>
      </dgm:t>
    </dgm:pt>
    <dgm:pt modelId="{134822D6-1926-314F-86C0-2CCC9753F42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kumimoji="0" lang="en-US" sz="2400" b="1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Human</a:t>
          </a:r>
          <a:r>
            <a:rPr kumimoji="0" lang="en-US" sz="24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nose to brain cell culture </a:t>
          </a:r>
          <a:r>
            <a:rPr kumimoji="0" lang="en-US" sz="2400" b="1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model</a:t>
          </a:r>
          <a:endParaRPr lang="en-US" sz="2400" b="1" dirty="0"/>
        </a:p>
      </dgm:t>
    </dgm:pt>
    <dgm:pt modelId="{3CEA8C9E-39CB-B546-8BF2-5795568D9A0D}" type="parTrans" cxnId="{A64D3FBA-D5D3-F845-9818-935721C4CD31}">
      <dgm:prSet/>
      <dgm:spPr/>
      <dgm:t>
        <a:bodyPr/>
        <a:lstStyle/>
        <a:p>
          <a:endParaRPr lang="en-US" sz="2400"/>
        </a:p>
      </dgm:t>
    </dgm:pt>
    <dgm:pt modelId="{9C6107CC-4B66-8544-8C50-BF76F6D935A9}" type="sibTrans" cxnId="{A64D3FBA-D5D3-F845-9818-935721C4CD31}">
      <dgm:prSet/>
      <dgm:spPr/>
      <dgm:t>
        <a:bodyPr/>
        <a:lstStyle/>
        <a:p>
          <a:endParaRPr lang="en-US" sz="2400"/>
        </a:p>
      </dgm:t>
    </dgm:pt>
    <dgm:pt modelId="{A7AFE3F7-6F5E-8F4D-8AB7-848F7DA2F70D}" type="pres">
      <dgm:prSet presAssocID="{195ED397-F7B3-1545-8D2A-34FEED58C6BF}" presName="Name0" presStyleCnt="0">
        <dgm:presLayoutVars>
          <dgm:chMax val="7"/>
          <dgm:chPref val="7"/>
          <dgm:dir/>
        </dgm:presLayoutVars>
      </dgm:prSet>
      <dgm:spPr/>
    </dgm:pt>
    <dgm:pt modelId="{83961F7F-602B-254A-8859-A79FEEED97F8}" type="pres">
      <dgm:prSet presAssocID="{195ED397-F7B3-1545-8D2A-34FEED58C6BF}" presName="Name1" presStyleCnt="0"/>
      <dgm:spPr/>
    </dgm:pt>
    <dgm:pt modelId="{6EE36D05-962C-A34A-9C1F-D77C4CB68AA8}" type="pres">
      <dgm:prSet presAssocID="{195ED397-F7B3-1545-8D2A-34FEED58C6BF}" presName="cycle" presStyleCnt="0"/>
      <dgm:spPr/>
    </dgm:pt>
    <dgm:pt modelId="{F46F7778-95F4-7841-8F70-478EA99149C7}" type="pres">
      <dgm:prSet presAssocID="{195ED397-F7B3-1545-8D2A-34FEED58C6BF}" presName="srcNode" presStyleLbl="node1" presStyleIdx="0" presStyleCnt="2"/>
      <dgm:spPr/>
    </dgm:pt>
    <dgm:pt modelId="{F64D3D39-475D-2A48-B023-F2384A2EAC8B}" type="pres">
      <dgm:prSet presAssocID="{195ED397-F7B3-1545-8D2A-34FEED58C6BF}" presName="conn" presStyleLbl="parChTrans1D2" presStyleIdx="0" presStyleCnt="1"/>
      <dgm:spPr/>
    </dgm:pt>
    <dgm:pt modelId="{B0670277-3F5D-7C46-9DB5-044979CF8345}" type="pres">
      <dgm:prSet presAssocID="{195ED397-F7B3-1545-8D2A-34FEED58C6BF}" presName="extraNode" presStyleLbl="node1" presStyleIdx="0" presStyleCnt="2"/>
      <dgm:spPr/>
    </dgm:pt>
    <dgm:pt modelId="{326FDAE6-A6F5-A44D-B14B-86860CCDA8E2}" type="pres">
      <dgm:prSet presAssocID="{195ED397-F7B3-1545-8D2A-34FEED58C6BF}" presName="dstNode" presStyleLbl="node1" presStyleIdx="0" presStyleCnt="2"/>
      <dgm:spPr/>
    </dgm:pt>
    <dgm:pt modelId="{F6122B99-1C6B-7A45-A682-05CC5E11171D}" type="pres">
      <dgm:prSet presAssocID="{243899FA-2FA2-D04D-BCEA-4C79B3284DDD}" presName="text_1" presStyleLbl="node1" presStyleIdx="0" presStyleCnt="2">
        <dgm:presLayoutVars>
          <dgm:bulletEnabled val="1"/>
        </dgm:presLayoutVars>
      </dgm:prSet>
      <dgm:spPr/>
    </dgm:pt>
    <dgm:pt modelId="{9CD3769F-289D-AB42-AB6C-D9CDF0E1C4CF}" type="pres">
      <dgm:prSet presAssocID="{243899FA-2FA2-D04D-BCEA-4C79B3284DDD}" presName="accent_1" presStyleCnt="0"/>
      <dgm:spPr/>
    </dgm:pt>
    <dgm:pt modelId="{3BCF26DA-63D2-FE4D-B027-B51C2DBE81B8}" type="pres">
      <dgm:prSet presAssocID="{243899FA-2FA2-D04D-BCEA-4C79B3284DDD}" presName="accentRepeatNode" presStyleLbl="solidFgAcc1" presStyleIdx="0" presStyleCnt="2" custScaleX="121926"/>
      <dgm:spPr>
        <a:ln>
          <a:solidFill>
            <a:schemeClr val="accent6">
              <a:lumMod val="50000"/>
            </a:schemeClr>
          </a:solidFill>
        </a:ln>
      </dgm:spPr>
    </dgm:pt>
    <dgm:pt modelId="{65ABCF69-6E52-3B4C-A962-59D42DEC9B19}" type="pres">
      <dgm:prSet presAssocID="{134822D6-1926-314F-86C0-2CCC9753F42C}" presName="text_2" presStyleLbl="node1" presStyleIdx="1" presStyleCnt="2">
        <dgm:presLayoutVars>
          <dgm:bulletEnabled val="1"/>
        </dgm:presLayoutVars>
      </dgm:prSet>
      <dgm:spPr/>
    </dgm:pt>
    <dgm:pt modelId="{401BFEC7-B338-6D49-988F-02F9B4260B5F}" type="pres">
      <dgm:prSet presAssocID="{134822D6-1926-314F-86C0-2CCC9753F42C}" presName="accent_2" presStyleCnt="0"/>
      <dgm:spPr/>
    </dgm:pt>
    <dgm:pt modelId="{F0F3D263-F7B0-334D-A416-7DF646C2F1FD}" type="pres">
      <dgm:prSet presAssocID="{134822D6-1926-314F-86C0-2CCC9753F42C}" presName="accentRepeatNode" presStyleLbl="solidFgAcc1" presStyleIdx="1" presStyleCnt="2" custScaleX="123825"/>
      <dgm:spPr>
        <a:ln>
          <a:solidFill>
            <a:schemeClr val="accent1">
              <a:lumMod val="50000"/>
            </a:schemeClr>
          </a:solidFill>
        </a:ln>
      </dgm:spPr>
    </dgm:pt>
  </dgm:ptLst>
  <dgm:cxnLst>
    <dgm:cxn modelId="{E37F6205-AC32-AE4B-BE83-32DC1CB64753}" type="presOf" srcId="{134822D6-1926-314F-86C0-2CCC9753F42C}" destId="{65ABCF69-6E52-3B4C-A962-59D42DEC9B19}" srcOrd="0" destOrd="0" presId="urn:microsoft.com/office/officeart/2008/layout/VerticalCurvedList"/>
    <dgm:cxn modelId="{2139EC2C-AEAD-194D-B9FB-F0192AA28938}" type="presOf" srcId="{C2B3DA22-0FA0-C644-BB22-8071EA30D503}" destId="{F64D3D39-475D-2A48-B023-F2384A2EAC8B}" srcOrd="0" destOrd="0" presId="urn:microsoft.com/office/officeart/2008/layout/VerticalCurvedList"/>
    <dgm:cxn modelId="{50C20A3F-B8D3-404B-B913-7EDF691B9339}" srcId="{195ED397-F7B3-1545-8D2A-34FEED58C6BF}" destId="{243899FA-2FA2-D04D-BCEA-4C79B3284DDD}" srcOrd="0" destOrd="0" parTransId="{0DD9AC85-E512-C44E-A841-74E9A3E7594A}" sibTransId="{C2B3DA22-0FA0-C644-BB22-8071EA30D503}"/>
    <dgm:cxn modelId="{062E5DB0-7B5C-A14A-941D-73A72FE9B991}" type="presOf" srcId="{195ED397-F7B3-1545-8D2A-34FEED58C6BF}" destId="{A7AFE3F7-6F5E-8F4D-8AB7-848F7DA2F70D}" srcOrd="0" destOrd="0" presId="urn:microsoft.com/office/officeart/2008/layout/VerticalCurvedList"/>
    <dgm:cxn modelId="{365479B0-1001-E548-8CFA-C229CACC5BEC}" type="presOf" srcId="{243899FA-2FA2-D04D-BCEA-4C79B3284DDD}" destId="{F6122B99-1C6B-7A45-A682-05CC5E11171D}" srcOrd="0" destOrd="0" presId="urn:microsoft.com/office/officeart/2008/layout/VerticalCurvedList"/>
    <dgm:cxn modelId="{A64D3FBA-D5D3-F845-9818-935721C4CD31}" srcId="{195ED397-F7B3-1545-8D2A-34FEED58C6BF}" destId="{134822D6-1926-314F-86C0-2CCC9753F42C}" srcOrd="1" destOrd="0" parTransId="{3CEA8C9E-39CB-B546-8BF2-5795568D9A0D}" sibTransId="{9C6107CC-4B66-8544-8C50-BF76F6D935A9}"/>
    <dgm:cxn modelId="{8BF07151-94AF-C741-A0FF-13B25E894C6D}" type="presParOf" srcId="{A7AFE3F7-6F5E-8F4D-8AB7-848F7DA2F70D}" destId="{83961F7F-602B-254A-8859-A79FEEED97F8}" srcOrd="0" destOrd="0" presId="urn:microsoft.com/office/officeart/2008/layout/VerticalCurvedList"/>
    <dgm:cxn modelId="{0A73C4B1-35D9-8245-9A99-FB7F9C1B1E98}" type="presParOf" srcId="{83961F7F-602B-254A-8859-A79FEEED97F8}" destId="{6EE36D05-962C-A34A-9C1F-D77C4CB68AA8}" srcOrd="0" destOrd="0" presId="urn:microsoft.com/office/officeart/2008/layout/VerticalCurvedList"/>
    <dgm:cxn modelId="{D53B9972-0434-9343-82B1-E83B913F0BA4}" type="presParOf" srcId="{6EE36D05-962C-A34A-9C1F-D77C4CB68AA8}" destId="{F46F7778-95F4-7841-8F70-478EA99149C7}" srcOrd="0" destOrd="0" presId="urn:microsoft.com/office/officeart/2008/layout/VerticalCurvedList"/>
    <dgm:cxn modelId="{0F3AE68C-B19B-B649-9C1B-FD811D00E252}" type="presParOf" srcId="{6EE36D05-962C-A34A-9C1F-D77C4CB68AA8}" destId="{F64D3D39-475D-2A48-B023-F2384A2EAC8B}" srcOrd="1" destOrd="0" presId="urn:microsoft.com/office/officeart/2008/layout/VerticalCurvedList"/>
    <dgm:cxn modelId="{98E21751-0B58-B046-8ADB-DFF2EFC24DD6}" type="presParOf" srcId="{6EE36D05-962C-A34A-9C1F-D77C4CB68AA8}" destId="{B0670277-3F5D-7C46-9DB5-044979CF8345}" srcOrd="2" destOrd="0" presId="urn:microsoft.com/office/officeart/2008/layout/VerticalCurvedList"/>
    <dgm:cxn modelId="{D8409B76-54CF-1448-AE60-75B22316A72A}" type="presParOf" srcId="{6EE36D05-962C-A34A-9C1F-D77C4CB68AA8}" destId="{326FDAE6-A6F5-A44D-B14B-86860CCDA8E2}" srcOrd="3" destOrd="0" presId="urn:microsoft.com/office/officeart/2008/layout/VerticalCurvedList"/>
    <dgm:cxn modelId="{754776B6-54D8-E84A-A2B1-ACA790C39C17}" type="presParOf" srcId="{83961F7F-602B-254A-8859-A79FEEED97F8}" destId="{F6122B99-1C6B-7A45-A682-05CC5E11171D}" srcOrd="1" destOrd="0" presId="urn:microsoft.com/office/officeart/2008/layout/VerticalCurvedList"/>
    <dgm:cxn modelId="{D6583868-D1D8-9D47-8823-1FC5FFE39D55}" type="presParOf" srcId="{83961F7F-602B-254A-8859-A79FEEED97F8}" destId="{9CD3769F-289D-AB42-AB6C-D9CDF0E1C4CF}" srcOrd="2" destOrd="0" presId="urn:microsoft.com/office/officeart/2008/layout/VerticalCurvedList"/>
    <dgm:cxn modelId="{0F4A087B-427B-3040-B69A-8C2939BC5525}" type="presParOf" srcId="{9CD3769F-289D-AB42-AB6C-D9CDF0E1C4CF}" destId="{3BCF26DA-63D2-FE4D-B027-B51C2DBE81B8}" srcOrd="0" destOrd="0" presId="urn:microsoft.com/office/officeart/2008/layout/VerticalCurvedList"/>
    <dgm:cxn modelId="{1B97DFEE-F3EA-9A44-90A7-0D27B8886558}" type="presParOf" srcId="{83961F7F-602B-254A-8859-A79FEEED97F8}" destId="{65ABCF69-6E52-3B4C-A962-59D42DEC9B19}" srcOrd="3" destOrd="0" presId="urn:microsoft.com/office/officeart/2008/layout/VerticalCurvedList"/>
    <dgm:cxn modelId="{398B8E2A-8AFF-884A-BBC0-A833302EDE4C}" type="presParOf" srcId="{83961F7F-602B-254A-8859-A79FEEED97F8}" destId="{401BFEC7-B338-6D49-988F-02F9B4260B5F}" srcOrd="4" destOrd="0" presId="urn:microsoft.com/office/officeart/2008/layout/VerticalCurvedList"/>
    <dgm:cxn modelId="{A6BC2BF8-6E2C-B144-AB53-652FDEBC5B96}" type="presParOf" srcId="{401BFEC7-B338-6D49-988F-02F9B4260B5F}" destId="{F0F3D263-F7B0-334D-A416-7DF646C2F1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D3D39-475D-2A48-B023-F2384A2EAC8B}">
      <dsp:nvSpPr>
        <dsp:cNvPr id="0" name=""/>
        <dsp:cNvSpPr/>
      </dsp:nvSpPr>
      <dsp:spPr>
        <a:xfrm>
          <a:off x="-6306849" y="-991082"/>
          <a:ext cx="7712874" cy="7712874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22B99-1C6B-7A45-A682-05CC5E11171D}">
      <dsp:nvSpPr>
        <dsp:cNvPr id="0" name=""/>
        <dsp:cNvSpPr/>
      </dsp:nvSpPr>
      <dsp:spPr>
        <a:xfrm>
          <a:off x="1175338" y="818689"/>
          <a:ext cx="7600098" cy="163714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4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For targeted </a:t>
          </a:r>
          <a:r>
            <a:rPr kumimoji="0" 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delivery</a:t>
          </a:r>
          <a:r>
            <a:rPr kumimoji="0" lang="en-US" sz="24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kumimoji="0" 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regeneration</a:t>
          </a:r>
          <a:endParaRPr lang="en-US" sz="2400" b="1" kern="1200" dirty="0"/>
        </a:p>
      </dsp:txBody>
      <dsp:txXfrm>
        <a:off x="1175338" y="818689"/>
        <a:ext cx="7600098" cy="1637149"/>
      </dsp:txXfrm>
    </dsp:sp>
    <dsp:sp modelId="{3BCF26DA-63D2-FE4D-B027-B51C2DBE81B8}">
      <dsp:nvSpPr>
        <dsp:cNvPr id="0" name=""/>
        <dsp:cNvSpPr/>
      </dsp:nvSpPr>
      <dsp:spPr>
        <a:xfrm>
          <a:off x="-72230" y="614045"/>
          <a:ext cx="2495138" cy="2046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BCF69-6E52-3B4C-A962-59D42DEC9B19}">
      <dsp:nvSpPr>
        <dsp:cNvPr id="0" name=""/>
        <dsp:cNvSpPr/>
      </dsp:nvSpPr>
      <dsp:spPr>
        <a:xfrm>
          <a:off x="1175338" y="3274871"/>
          <a:ext cx="7600098" cy="163714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4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Human</a:t>
          </a:r>
          <a:r>
            <a:rPr kumimoji="0" lang="en-US" sz="24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nose to brain cell culture </a:t>
          </a:r>
          <a:r>
            <a:rPr kumimoji="0" 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model</a:t>
          </a:r>
          <a:endParaRPr lang="en-US" sz="2400" b="1" kern="1200" dirty="0"/>
        </a:p>
      </dsp:txBody>
      <dsp:txXfrm>
        <a:off x="1175338" y="3274871"/>
        <a:ext cx="7600098" cy="1637149"/>
      </dsp:txXfrm>
    </dsp:sp>
    <dsp:sp modelId="{F0F3D263-F7B0-334D-A416-7DF646C2F1FD}">
      <dsp:nvSpPr>
        <dsp:cNvPr id="0" name=""/>
        <dsp:cNvSpPr/>
      </dsp:nvSpPr>
      <dsp:spPr>
        <a:xfrm>
          <a:off x="-91661" y="3070227"/>
          <a:ext cx="2534000" cy="2046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8F1B5-CB5F-48D9-AAB5-E0ED7F02AEE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88064-286E-4470-8A99-3D0E0CF7A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E5BA-4636-F335-6C37-5BF4141AD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239B04-5434-2077-274B-2B588CAB9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90524-903D-FD0E-4D4A-E1A24D3CF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94D6E-D6DE-660F-5D5E-DAED0820D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8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dirty="0"/>
          </a:p>
        </p:txBody>
      </p:sp>
      <p:sp>
        <p:nvSpPr>
          <p:cNvPr id="150" name="Google Shape;1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A1F8F-AF72-3C1E-0863-BC2A7A34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5FF85-80A6-4F99-F8CB-F791ED1C7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E60314-B0A3-B0DE-CEC5-E466B01DB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EF7CD-D019-ACBB-8F05-12B294091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70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13955-E06D-0917-96E1-AF0C25449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1C19E-1EDE-E0F5-5668-EA4B7D764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01FAF7-7CB2-DB90-5557-9C1222E37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marR="0" lvl="0" indent="-3429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E9FD7-4ED5-B5D3-CD1C-92515BF05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3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DEAD-D50B-410F-A774-659A68CB5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54355-0D9A-50C6-1731-973DB647A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FD679-5B3E-2D7A-2465-DE7FF8FC1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97029-16CB-7719-62D5-7FBEB9BB1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103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452CC-AD6B-ADA6-12F2-1E280A27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100C1-4088-8015-6095-91D565849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B8C94-5A1A-71B8-3F30-607BBCB79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D6C50-6A1F-A198-42AA-2AFE510B0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367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88064-286E-4470-8A99-3D0E0CF7AA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03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595E-A2F9-CE30-F2A6-E676B6BB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DDDE68-ED7D-43F0-A017-C3044ACA3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D754C3-B75C-4AD3-6AEF-FBA13248E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1EA7A-F0C7-74FA-7194-302E7CC09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0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D6B4B-9585-47A6-D487-C5C90CF2B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9C97B4-6A50-5E4E-F8A6-1B98A33B1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F41D1-0CE5-DD3F-6217-C08342708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8275-F5E5-CF9F-18BC-D9A8E2DFE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34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D53A3-F5CC-E289-2374-C47A55145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184EE-232B-7AB5-410F-8D1C7311E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05572-5185-8192-B860-EE39D375D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E3DE6-0112-7E6C-27B3-EF184A927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4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7912A-9DD6-13A0-25F8-D42A408E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32672D-A7E7-589B-B7B0-F75EDD5B4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3CA20-37CC-E6AC-C005-6C3AB6DFD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FCA5F-E9D0-6446-BEBF-E86B0C4E4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376BC2A4-91D3-ABCA-09C9-82874333E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>
            <a:extLst>
              <a:ext uri="{FF2B5EF4-FFF2-40B4-BE49-F238E27FC236}">
                <a16:creationId xmlns:a16="http://schemas.microsoft.com/office/drawing/2014/main" id="{BD2DCF1F-9C65-DCD7-2BA5-EC3C8DA2B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2" name="Google Shape;132;p4:notes">
            <a:extLst>
              <a:ext uri="{FF2B5EF4-FFF2-40B4-BE49-F238E27FC236}">
                <a16:creationId xmlns:a16="http://schemas.microsoft.com/office/drawing/2014/main" id="{442B4B64-0151-B21C-D7AC-3BA55C4020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0287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tabLst/>
              <a:defRPr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9B89A2B0-0395-C69C-B941-BBBDCFB246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67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BB1B1603-D616-4232-1A52-6738816FB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>
            <a:extLst>
              <a:ext uri="{FF2B5EF4-FFF2-40B4-BE49-F238E27FC236}">
                <a16:creationId xmlns:a16="http://schemas.microsoft.com/office/drawing/2014/main" id="{1A0AD7AE-B446-70F0-5F16-62455674C3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414EEF45-E067-1C4B-AD51-D0CCF04128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3797B36E-BBB5-ECDF-79AF-EA432459E3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85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A2A16-C18B-625B-0A8E-78CEE09A8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8D8FF-CD5C-F36D-1E68-12F76CD9F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999C3-B421-8572-ADC7-0FF15518E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1A0B-EFE0-8D75-986A-B01CBD877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16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65F86-246B-3D31-4B8D-190065551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B643B-778F-22D3-BB78-9FA3DBC43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88E61-F437-D1E7-065C-EA059AD84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marR="0" lvl="0" indent="-34290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132A0-6529-0CB7-8BE9-C6E053B4B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430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D1813-76DE-3CCD-277F-E24339BC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F91A0-FF73-75D5-8ABC-E8B00C006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AAFFDE-B9BC-1995-06C2-A7DFEDBBD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7B99-FADD-9A09-8420-DA245A599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8064-286E-4470-8A99-3D0E0CF7A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CB3CF-65D4-4148-353D-C378EF731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E808F-8F9E-7871-13AB-52D5C5D1E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79B0-1A5D-B7E0-499A-F86E449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2B760-B119-1AC2-46F7-32597FF4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0BE53-8BFC-5E88-A9EA-433AA34E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567E-5451-3FA2-95B4-5E3509AE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DA78F-A940-8D9F-034A-270F6BCCA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3147A-E953-472D-2C13-7187EE61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F0DBD-56F2-5BC7-3E4E-95E2127C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58A9-EC75-F7A7-1230-507F0221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74B33-6C51-565C-4266-3CE07659E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F4CBD-6EE3-78E6-EA41-6D8FE8FCA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B97D7-B9CE-CFD8-DBC3-8C37F0EF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12EB4-B25A-7056-0897-D51611B2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551B-D2E0-2097-24D6-1D119B22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055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0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08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89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32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432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19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1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B21-9463-5B30-DFD6-66A10556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B0DF-26AB-2416-F2FC-D87B07B97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E171-A058-E120-9803-18DC9507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94078-0368-4E64-E76C-CBCBDCC8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A0DB-2886-195D-6999-301FC44F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9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9" name="Google Shape;6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253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318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65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32B0-5281-5BC5-9E41-B63834F1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42D1-71F6-7A67-FD1B-2F64A3A88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DE5DF-4390-F1DD-73FA-CE97DA7A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968E7-9516-0130-FE0F-E8F22448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2FAA6-8272-7E3D-B976-55E15AD5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67F9-18BA-70F8-EF24-1BF4A2F8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A013C-57B2-BC4F-BF15-960F782F9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E522C-4D71-2C95-07C8-27CA6E2F6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C0353-82D0-EFC8-52D8-EFF29357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84862-200A-2F60-BE20-593E6010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C5C9C-3B10-BE8E-A051-DDC5109C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41EB-3DE6-EE63-D257-C8852A8D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C4393-B98A-EF94-6BD3-B73E6878A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DA2AE-AFBA-4205-AE6B-317CFA979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33B06-653F-CC4F-A8CD-3442055A5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5BB8-2F58-310E-6413-3BFEFCF8F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D794B-F290-90C6-5FF6-1F9CEAC0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2F922-B0CF-40B8-F53E-A75F12FF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8FAF2-C21F-BED6-0054-FF2D072E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75BD-E6E5-9DBB-E5B6-BAEDD108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05297-AFCB-5C67-AB32-C5117D7C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1C764-CA9E-334F-CD4B-8C3DD324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A0C2A-AC83-79FA-7A82-1DF78B99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AC5FA-D72E-8E27-6366-93D694D6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70871-F7C0-9C82-038E-FA3ED0B6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881C4-19FE-3557-4512-2E550C39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6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AF22-E6DB-5EAB-031F-5FD17269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01AB-FFD3-AEBC-60E0-CD604E5CA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0B91-E1A3-E85A-76FE-BF5D470D4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A06F-5D13-2A01-871E-F18F8C5E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BFA9B-5216-03AF-5B86-EDDE09DD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BFDC2-6019-3568-496F-D92C72DA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4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6D23-4692-0C48-AC5B-AAF9CBE6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70309-473A-F971-53DD-447281BD8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8EB7D-EB6A-0EE4-D836-45FCE50C5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A9BD7-3DB9-6DCA-2B24-FC0FB87F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9ACF8-894A-FCCB-4EC7-C53C15C2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43B81-9B7A-4006-DA3D-BC052F14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81AE8-6601-75D4-6921-F7F086EE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66295-7DB1-C2E7-0E98-C9E4F22B5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37427-17F3-ED63-E1C1-A20C711F3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EDF9-B65B-4446-8364-16493D4126F3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40416-26B6-417F-8AC8-3261A8A15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9E11-E160-8C97-A377-2917447D0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2D01-F20A-4D8B-88FF-215BFEF0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759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1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3.sv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2.pn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17/06/relationships/model3d" Target="../media/model3d1.glb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5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BF8F2-CF52-48AA-0B81-383789670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46B9B4-1BA9-AE0F-9934-7DCCB0BBD9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851"/>
          <a:stretch/>
        </p:blipFill>
        <p:spPr>
          <a:xfrm>
            <a:off x="2541623" y="543997"/>
            <a:ext cx="7108754" cy="2885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C1F72-9F51-98DD-2C55-878B7BC97306}"/>
              </a:ext>
            </a:extLst>
          </p:cNvPr>
          <p:cNvSpPr txBox="1"/>
          <p:nvPr/>
        </p:nvSpPr>
        <p:spPr>
          <a:xfrm>
            <a:off x="2541623" y="3429001"/>
            <a:ext cx="7108754" cy="853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Olfactory drugs to cure brain diseases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8E155-37F0-25FB-E251-1F6DECFF3BCF}"/>
              </a:ext>
            </a:extLst>
          </p:cNvPr>
          <p:cNvSpPr txBox="1"/>
          <p:nvPr/>
        </p:nvSpPr>
        <p:spPr>
          <a:xfrm>
            <a:off x="2541623" y="5332143"/>
            <a:ext cx="7108754" cy="853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Parnian Lak, </a:t>
            </a: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Ph.D. CEO</a:t>
            </a:r>
          </a:p>
        </p:txBody>
      </p:sp>
    </p:spTree>
    <p:extLst>
      <p:ext uri="{BB962C8B-B14F-4D97-AF65-F5344CB8AC3E}">
        <p14:creationId xmlns:p14="http://schemas.microsoft.com/office/powerpoint/2010/main" val="93410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522088" y="562402"/>
            <a:ext cx="9751548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400" dirty="0"/>
              <a:t>Traction</a:t>
            </a:r>
            <a:endParaRPr sz="3400"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</a:endParaRPr>
          </a:p>
          <a:p>
            <a:pPr marL="28575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Raised $2 M </a:t>
            </a:r>
          </a:p>
          <a:p>
            <a:pPr marL="28575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285750" indent="-311150">
              <a:lnSpc>
                <a:spcPct val="115000"/>
              </a:lnSpc>
              <a:buClr>
                <a:schemeClr val="dk1"/>
              </a:buClr>
              <a:buSzPts val="2400"/>
              <a:buFontTx/>
              <a:buChar char="•"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OChip is in a funded pilot collaboration with </a:t>
            </a:r>
            <a:r>
              <a:rPr lang="en-US" sz="2400" dirty="0">
                <a:solidFill>
                  <a:schemeClr val="dk1"/>
                </a:solidFill>
              </a:rPr>
              <a:t>one of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the top 5 </a:t>
            </a:r>
            <a:r>
              <a:rPr lang="en-US" sz="2400" dirty="0">
                <a:solidFill>
                  <a:schemeClr val="dk1"/>
                </a:solidFill>
              </a:rPr>
              <a:t>global 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Pharma compan</a:t>
            </a:r>
            <a:r>
              <a:rPr lang="en-US" sz="2400" dirty="0">
                <a:solidFill>
                  <a:schemeClr val="dk1"/>
                </a:solidFill>
              </a:rPr>
              <a:t>ies</a:t>
            </a:r>
            <a:endParaRPr lang="en-US" sz="24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260" y="4372356"/>
            <a:ext cx="1621513" cy="164564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867" y="1538885"/>
            <a:ext cx="2094313" cy="6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228" y="1406700"/>
            <a:ext cx="1678624" cy="98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CB19A09E-DC87-6289-A4B1-9B471C7619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DAF0A05-54CC-75AC-05CE-BBB8CEA75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7856" y="3719549"/>
            <a:ext cx="1739429" cy="23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pply for Orbital Edge Accelerator with $3M and ISS access | TechConnect  posted on the topic | LinkedIn">
            <a:extLst>
              <a:ext uri="{FF2B5EF4-FFF2-40B4-BE49-F238E27FC236}">
                <a16:creationId xmlns:a16="http://schemas.microsoft.com/office/drawing/2014/main" id="{0D9CB753-FD0D-CE53-C163-E2E866A4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9283" y="1538885"/>
            <a:ext cx="1418287" cy="5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Planetary science could save thousands of lab mice">
            <a:extLst>
              <a:ext uri="{FF2B5EF4-FFF2-40B4-BE49-F238E27FC236}">
                <a16:creationId xmlns:a16="http://schemas.microsoft.com/office/drawing/2014/main" id="{67A1D3BB-CDFC-EBDE-6B51-BCC215229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273636" y="4372356"/>
            <a:ext cx="1072327" cy="6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14F95-6849-B965-AAC6-3AFC287FCC0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10" y="4372356"/>
            <a:ext cx="1768482" cy="1645647"/>
          </a:xfrm>
          <a:prstGeom prst="round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1392D-B56D-106A-86EF-44D0BD54424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51" y="4372356"/>
            <a:ext cx="1739429" cy="1645647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E0193-4C91-40C7-1D4F-08AC9820C58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9122" y="4338973"/>
            <a:ext cx="1365322" cy="1645647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23982C-B63C-DE7A-F4D7-4DE82DD386F9}"/>
              </a:ext>
            </a:extLst>
          </p:cNvPr>
          <p:cNvSpPr txBox="1"/>
          <p:nvPr/>
        </p:nvSpPr>
        <p:spPr>
          <a:xfrm>
            <a:off x="4139219" y="6289058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845E4-B86F-D9F6-C92F-1AF5490A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C143-C3F5-2503-04DF-F708C05F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63" y="416751"/>
            <a:ext cx="2540706" cy="578930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pic>
        <p:nvPicPr>
          <p:cNvPr id="3" name="Google Shape;284;p19">
            <a:extLst>
              <a:ext uri="{FF2B5EF4-FFF2-40B4-BE49-F238E27FC236}">
                <a16:creationId xmlns:a16="http://schemas.microsoft.com/office/drawing/2014/main" id="{65D4A683-C24A-E1AA-C1D3-1E9FC74E50F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495" y="3057229"/>
            <a:ext cx="937549" cy="3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85;p19">
            <a:extLst>
              <a:ext uri="{FF2B5EF4-FFF2-40B4-BE49-F238E27FC236}">
                <a16:creationId xmlns:a16="http://schemas.microsoft.com/office/drawing/2014/main" id="{F3436828-2AC2-83EB-3F17-76D0E619CB2D}"/>
              </a:ext>
            </a:extLst>
          </p:cNvPr>
          <p:cNvSpPr txBox="1"/>
          <p:nvPr/>
        </p:nvSpPr>
        <p:spPr>
          <a:xfrm>
            <a:off x="1464240" y="2586550"/>
            <a:ext cx="25732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Parnian Lak, PharmD, PhD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CEO (FT)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oogle Shape;286;p19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6A667D9-9EAA-51E7-4EF1-AB0FFF4136CA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717" y="1036721"/>
            <a:ext cx="1550714" cy="1550714"/>
          </a:xfrm>
          <a:prstGeom prst="roundRect">
            <a:avLst>
              <a:gd name="adj" fmla="val 9593"/>
            </a:avLst>
          </a:prstGeom>
          <a:noFill/>
          <a:ln>
            <a:noFill/>
          </a:ln>
        </p:spPr>
      </p:pic>
      <p:pic>
        <p:nvPicPr>
          <p:cNvPr id="7" name="Google Shape;287;p19" descr="Zara Patel, MD | Stanford Medicine">
            <a:extLst>
              <a:ext uri="{FF2B5EF4-FFF2-40B4-BE49-F238E27FC236}">
                <a16:creationId xmlns:a16="http://schemas.microsoft.com/office/drawing/2014/main" id="{4E0CE639-E4D2-BDD7-60DD-580121DF8793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862" y="988002"/>
            <a:ext cx="1550700" cy="1550700"/>
          </a:xfrm>
          <a:prstGeom prst="roundRect">
            <a:avLst>
              <a:gd name="adj" fmla="val 9802"/>
            </a:avLst>
          </a:prstGeom>
          <a:noFill/>
          <a:ln>
            <a:noFill/>
          </a:ln>
        </p:spPr>
      </p:pic>
      <p:pic>
        <p:nvPicPr>
          <p:cNvPr id="8" name="Google Shape;288;p19" descr="See the source image">
            <a:extLst>
              <a:ext uri="{FF2B5EF4-FFF2-40B4-BE49-F238E27FC236}">
                <a16:creationId xmlns:a16="http://schemas.microsoft.com/office/drawing/2014/main" id="{AC756691-B341-9567-D700-77E5FCF4DA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2791" y="995681"/>
            <a:ext cx="1550700" cy="1550700"/>
          </a:xfrm>
          <a:prstGeom prst="roundRect">
            <a:avLst>
              <a:gd name="adj" fmla="val 9046"/>
            </a:avLst>
          </a:prstGeom>
          <a:noFill/>
          <a:ln>
            <a:noFill/>
          </a:ln>
        </p:spPr>
      </p:pic>
      <p:sp>
        <p:nvSpPr>
          <p:cNvPr id="9" name="Google Shape;289;p19">
            <a:extLst>
              <a:ext uri="{FF2B5EF4-FFF2-40B4-BE49-F238E27FC236}">
                <a16:creationId xmlns:a16="http://schemas.microsoft.com/office/drawing/2014/main" id="{28A4E822-8889-C82D-DAA6-38C3246CE9E0}"/>
              </a:ext>
            </a:extLst>
          </p:cNvPr>
          <p:cNvSpPr txBox="1"/>
          <p:nvPr/>
        </p:nvSpPr>
        <p:spPr>
          <a:xfrm>
            <a:off x="6313025" y="2584220"/>
            <a:ext cx="1989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Zara Patel, MD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Chief Medical Advisor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290;p19">
            <a:extLst>
              <a:ext uri="{FF2B5EF4-FFF2-40B4-BE49-F238E27FC236}">
                <a16:creationId xmlns:a16="http://schemas.microsoft.com/office/drawing/2014/main" id="{FDF8AE79-8574-57DD-322B-69186831E77C}"/>
              </a:ext>
            </a:extLst>
          </p:cNvPr>
          <p:cNvSpPr txBox="1"/>
          <p:nvPr/>
        </p:nvSpPr>
        <p:spPr>
          <a:xfrm>
            <a:off x="8687772" y="2578971"/>
            <a:ext cx="227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Kelvin Cooper, PhD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Chief Medicinal Chemist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Google Shape;291;p19" descr="Image result for pfizer logo">
            <a:extLst>
              <a:ext uri="{FF2B5EF4-FFF2-40B4-BE49-F238E27FC236}">
                <a16:creationId xmlns:a16="http://schemas.microsoft.com/office/drawing/2014/main" id="{51C38D34-6752-927A-A14E-4D5E1D05F558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752" y="3065534"/>
            <a:ext cx="1004618" cy="43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92;p19">
            <a:extLst>
              <a:ext uri="{FF2B5EF4-FFF2-40B4-BE49-F238E27FC236}">
                <a16:creationId xmlns:a16="http://schemas.microsoft.com/office/drawing/2014/main" id="{017653CC-4D44-A0B2-9FB9-42FC0A35DF87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7954" y="3801757"/>
            <a:ext cx="1472100" cy="1472100"/>
          </a:xfrm>
          <a:prstGeom prst="roundRect">
            <a:avLst>
              <a:gd name="adj" fmla="val 8855"/>
            </a:avLst>
          </a:prstGeom>
          <a:noFill/>
          <a:ln>
            <a:noFill/>
          </a:ln>
        </p:spPr>
      </p:pic>
      <p:pic>
        <p:nvPicPr>
          <p:cNvPr id="13" name="Google Shape;293;p19">
            <a:extLst>
              <a:ext uri="{FF2B5EF4-FFF2-40B4-BE49-F238E27FC236}">
                <a16:creationId xmlns:a16="http://schemas.microsoft.com/office/drawing/2014/main" id="{C4BEDCBC-CF0F-D0A0-8AA9-EC07599B3B78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9200" y="2985429"/>
            <a:ext cx="937550" cy="52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4;p19" descr="Johnson &amp; Johnson Innovative Medicine ...">
            <a:extLst>
              <a:ext uri="{FF2B5EF4-FFF2-40B4-BE49-F238E27FC236}">
                <a16:creationId xmlns:a16="http://schemas.microsoft.com/office/drawing/2014/main" id="{3E5F071C-BE41-1172-86B5-5E102186B629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95" b="24922"/>
          <a:stretch/>
        </p:blipFill>
        <p:spPr>
          <a:xfrm>
            <a:off x="9040741" y="5702296"/>
            <a:ext cx="1409313" cy="4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95;p19">
            <a:extLst>
              <a:ext uri="{FF2B5EF4-FFF2-40B4-BE49-F238E27FC236}">
                <a16:creationId xmlns:a16="http://schemas.microsoft.com/office/drawing/2014/main" id="{31E80650-7EEB-8D77-C492-19C8FC3CE49E}"/>
              </a:ext>
            </a:extLst>
          </p:cNvPr>
          <p:cNvSpPr txBox="1"/>
          <p:nvPr/>
        </p:nvSpPr>
        <p:spPr>
          <a:xfrm>
            <a:off x="8673309" y="5304059"/>
            <a:ext cx="1989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Brian Kopec, PhD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Advisor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Google Shape;296;p19" descr="Aromyx">
            <a:extLst>
              <a:ext uri="{FF2B5EF4-FFF2-40B4-BE49-F238E27FC236}">
                <a16:creationId xmlns:a16="http://schemas.microsoft.com/office/drawing/2014/main" id="{75F627F2-854E-2663-080E-60788C78166E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180" y="5739312"/>
            <a:ext cx="1072425" cy="3766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97;p19">
            <a:extLst>
              <a:ext uri="{FF2B5EF4-FFF2-40B4-BE49-F238E27FC236}">
                <a16:creationId xmlns:a16="http://schemas.microsoft.com/office/drawing/2014/main" id="{013FC77E-A15C-CB75-751A-F7B2AA469393}"/>
              </a:ext>
            </a:extLst>
          </p:cNvPr>
          <p:cNvSpPr txBox="1"/>
          <p:nvPr/>
        </p:nvSpPr>
        <p:spPr>
          <a:xfrm>
            <a:off x="6416275" y="5352425"/>
            <a:ext cx="212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Sandeepa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Dey, PhD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Advisor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98;p19">
            <a:extLst>
              <a:ext uri="{FF2B5EF4-FFF2-40B4-BE49-F238E27FC236}">
                <a16:creationId xmlns:a16="http://schemas.microsoft.com/office/drawing/2014/main" id="{BE9C305C-03A0-8B39-A718-E3F4B557620D}"/>
              </a:ext>
            </a:extLst>
          </p:cNvPr>
          <p:cNvSpPr txBox="1"/>
          <p:nvPr/>
        </p:nvSpPr>
        <p:spPr>
          <a:xfrm>
            <a:off x="3738281" y="2578966"/>
            <a:ext cx="241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Jerry Yang, MD, MS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Neuropharmacologist (FT)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299;p19">
            <a:extLst>
              <a:ext uri="{FF2B5EF4-FFF2-40B4-BE49-F238E27FC236}">
                <a16:creationId xmlns:a16="http://schemas.microsoft.com/office/drawing/2014/main" id="{90F39D64-7CD2-0C83-4E3E-C8D386B0BE38}"/>
              </a:ext>
            </a:extLst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148" y="990941"/>
            <a:ext cx="1472100" cy="155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0" name="Google Shape;300;p19">
            <a:extLst>
              <a:ext uri="{FF2B5EF4-FFF2-40B4-BE49-F238E27FC236}">
                <a16:creationId xmlns:a16="http://schemas.microsoft.com/office/drawing/2014/main" id="{8B326BA4-265E-BEC0-0FA6-BEE7A2ABE1F1}"/>
              </a:ext>
            </a:extLst>
          </p:cNvPr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0482" y="3060524"/>
            <a:ext cx="669864" cy="372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01;p19">
            <a:extLst>
              <a:ext uri="{FF2B5EF4-FFF2-40B4-BE49-F238E27FC236}">
                <a16:creationId xmlns:a16="http://schemas.microsoft.com/office/drawing/2014/main" id="{72E04920-0892-AEFB-BDB5-0A43465B1AEA}"/>
              </a:ext>
            </a:extLst>
          </p:cNvPr>
          <p:cNvSpPr txBox="1"/>
          <p:nvPr/>
        </p:nvSpPr>
        <p:spPr>
          <a:xfrm>
            <a:off x="3862945" y="5343699"/>
            <a:ext cx="212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Mike Prince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Advisor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Google Shape;302;p19">
            <a:extLst>
              <a:ext uri="{FF2B5EF4-FFF2-40B4-BE49-F238E27FC236}">
                <a16:creationId xmlns:a16="http://schemas.microsoft.com/office/drawing/2014/main" id="{CFB1B771-AC36-4254-55C2-C6B939DD7136}"/>
              </a:ext>
            </a:extLst>
          </p:cNvPr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5852" y="5782172"/>
            <a:ext cx="838653" cy="4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303;p19">
            <a:extLst>
              <a:ext uri="{FF2B5EF4-FFF2-40B4-BE49-F238E27FC236}">
                <a16:creationId xmlns:a16="http://schemas.microsoft.com/office/drawing/2014/main" id="{44078144-1AAD-B769-26FD-01631B62BE0A}"/>
              </a:ext>
            </a:extLst>
          </p:cNvPr>
          <p:cNvSpPr txBox="1"/>
          <p:nvPr/>
        </p:nvSpPr>
        <p:spPr>
          <a:xfrm>
            <a:off x="1271846" y="5304038"/>
            <a:ext cx="241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3D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9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Lee Spraggon, PhD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Cell Biology Lead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7;p19">
            <a:extLst>
              <a:ext uri="{FF2B5EF4-FFF2-40B4-BE49-F238E27FC236}">
                <a16:creationId xmlns:a16="http://schemas.microsoft.com/office/drawing/2014/main" id="{6983B92A-4C61-3FC4-19E4-26BB0E26B01E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29462" y="3836777"/>
            <a:ext cx="1472100" cy="147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05;p19">
            <a:extLst>
              <a:ext uri="{FF2B5EF4-FFF2-40B4-BE49-F238E27FC236}">
                <a16:creationId xmlns:a16="http://schemas.microsoft.com/office/drawing/2014/main" id="{868E4A64-7951-47E3-1C78-5B307C5A55F7}"/>
              </a:ext>
            </a:extLst>
          </p:cNvPr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535" y="3872828"/>
            <a:ext cx="1482713" cy="14303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3" name="Picture 32" descr="A blue and yellow logo&#10;&#10;Description automatically generated">
            <a:extLst>
              <a:ext uri="{FF2B5EF4-FFF2-40B4-BE49-F238E27FC236}">
                <a16:creationId xmlns:a16="http://schemas.microsoft.com/office/drawing/2014/main" id="{01FCB0C1-CD39-799E-66CB-07C3C5D5BC8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844445-8549-4F8F-15F8-9083FE449EF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5" y="5782172"/>
            <a:ext cx="922355" cy="3800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E0525A-F58A-F2E6-84EF-CA53127E303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6255" y="3872828"/>
            <a:ext cx="1507118" cy="1430389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8FC3C-8554-1BF2-AEA5-E7ED821365D2}"/>
              </a:ext>
            </a:extLst>
          </p:cNvPr>
          <p:cNvSpPr txBox="1"/>
          <p:nvPr/>
        </p:nvSpPr>
        <p:spPr>
          <a:xfrm>
            <a:off x="4138995" y="6282757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1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C974-30DB-F0CE-8D52-F5F2226B9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382AE3-4FEC-BB72-22C7-FF6185AB7841}"/>
              </a:ext>
            </a:extLst>
          </p:cNvPr>
          <p:cNvSpPr txBox="1"/>
          <p:nvPr/>
        </p:nvSpPr>
        <p:spPr>
          <a:xfrm>
            <a:off x="774363" y="739423"/>
            <a:ext cx="82598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ter Light" panose="02000503000000020004" pitchFamily="2" charset="0"/>
                <a:cs typeface="Arial" panose="020B0604020202020204" pitchFamily="34" charset="0"/>
              </a:rPr>
              <a:t>Intellectual property:</a:t>
            </a:r>
            <a:r>
              <a:rPr lang="en-US" sz="3400" dirty="0">
                <a:solidFill>
                  <a:prstClr val="black"/>
                </a:solidFill>
                <a:latin typeface="Arial" panose="020B0604020202020204" pitchFamily="34" charset="0"/>
                <a:ea typeface="Inter Light" panose="02000503000000020004" pitchFamily="2" charset="0"/>
                <a:cs typeface="Arial" panose="020B0604020202020204" pitchFamily="34" charset="0"/>
              </a:rPr>
              <a:t> Patent portfolio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ter Ligh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27450C-F4B5-585A-E641-02B99804E38A}"/>
              </a:ext>
            </a:extLst>
          </p:cNvPr>
          <p:cNvSpPr/>
          <p:nvPr/>
        </p:nvSpPr>
        <p:spPr>
          <a:xfrm>
            <a:off x="6618647" y="2666616"/>
            <a:ext cx="1529296" cy="141459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CC899-96E5-7972-3A4E-6DF35CB70CB0}"/>
              </a:ext>
            </a:extLst>
          </p:cNvPr>
          <p:cNvSpPr txBox="1"/>
          <p:nvPr/>
        </p:nvSpPr>
        <p:spPr>
          <a:xfrm>
            <a:off x="2043082" y="3082116"/>
            <a:ext cx="410507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Inter Light" panose="02000503000000020004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Light" panose="02000503000000020004" pitchFamily="2" charset="0"/>
                <a:cs typeface="Arial" panose="020B0604020202020204" pitchFamily="34" charset="0"/>
              </a:rPr>
              <a:t>Device and Method of Use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Light" panose="02000503000000020004" pitchFamily="2" charset="0"/>
                <a:cs typeface="Arial" panose="020B0604020202020204" pitchFamily="34" charset="0"/>
              </a:rPr>
              <a:t>OChip</a:t>
            </a:r>
          </a:p>
        </p:txBody>
      </p:sp>
      <p:pic>
        <p:nvPicPr>
          <p:cNvPr id="10" name="Picture 2" descr="Patent - Free interface icons">
            <a:extLst>
              <a:ext uri="{FF2B5EF4-FFF2-40B4-BE49-F238E27FC236}">
                <a16:creationId xmlns:a16="http://schemas.microsoft.com/office/drawing/2014/main" id="{C3EFC10C-0ED0-AB6F-BFD7-B2C82831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262" y="2623324"/>
            <a:ext cx="1028718" cy="10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tent - Free interface icons">
            <a:extLst>
              <a:ext uri="{FF2B5EF4-FFF2-40B4-BE49-F238E27FC236}">
                <a16:creationId xmlns:a16="http://schemas.microsoft.com/office/drawing/2014/main" id="{C1CB6CDF-FB92-438F-1061-3A1675E2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239" y="2623324"/>
            <a:ext cx="1028718" cy="10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A4F4F2-4227-42B2-8547-8CA85840D250}"/>
              </a:ext>
            </a:extLst>
          </p:cNvPr>
          <p:cNvSpPr txBox="1"/>
          <p:nvPr/>
        </p:nvSpPr>
        <p:spPr>
          <a:xfrm>
            <a:off x="6075424" y="3665716"/>
            <a:ext cx="4368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ter Light" panose="02000503000000020004" pitchFamily="2" charset="0"/>
                <a:cs typeface="Arial" panose="020B0604020202020204" pitchFamily="34" charset="0"/>
              </a:rPr>
              <a:t>Composition of Matter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ter Light" panose="02000503000000020004" pitchFamily="2" charset="0"/>
                <a:cs typeface="Arial" panose="020B0604020202020204" pitchFamily="34" charset="0"/>
              </a:rPr>
              <a:t>Olfactory drugs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7A00F679-84FA-6C27-C9CB-4963236EBE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4F1119-EDEF-5E7E-00D3-86ADF7DD5B3B}"/>
              </a:ext>
            </a:extLst>
          </p:cNvPr>
          <p:cNvSpPr txBox="1"/>
          <p:nvPr/>
        </p:nvSpPr>
        <p:spPr>
          <a:xfrm>
            <a:off x="4138993" y="6300534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6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E5DA2-86B7-A515-47E3-D6FBFA514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ounded Rectangle 1083">
            <a:extLst>
              <a:ext uri="{FF2B5EF4-FFF2-40B4-BE49-F238E27FC236}">
                <a16:creationId xmlns:a16="http://schemas.microsoft.com/office/drawing/2014/main" id="{582E072E-D9B4-6EFC-0528-4DD48F517E3F}"/>
              </a:ext>
            </a:extLst>
          </p:cNvPr>
          <p:cNvSpPr/>
          <p:nvPr/>
        </p:nvSpPr>
        <p:spPr>
          <a:xfrm>
            <a:off x="376271" y="5266512"/>
            <a:ext cx="8889376" cy="56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8" name="Rounded Rectangle 1067">
            <a:extLst>
              <a:ext uri="{FF2B5EF4-FFF2-40B4-BE49-F238E27FC236}">
                <a16:creationId xmlns:a16="http://schemas.microsoft.com/office/drawing/2014/main" id="{F22C6096-BFA6-5897-8346-B6DF8C7776D5}"/>
              </a:ext>
            </a:extLst>
          </p:cNvPr>
          <p:cNvSpPr/>
          <p:nvPr/>
        </p:nvSpPr>
        <p:spPr>
          <a:xfrm>
            <a:off x="3524562" y="1168176"/>
            <a:ext cx="2473824" cy="12424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D9526-879D-84B0-7655-CCE4A34A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7" y="227204"/>
            <a:ext cx="2457244" cy="702232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B2FF24DE-3F79-E1F4-CCA8-9235899752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64C2089-1C9F-C53B-C63E-D7978D7C57AC}"/>
              </a:ext>
            </a:extLst>
          </p:cNvPr>
          <p:cNvSpPr/>
          <p:nvPr/>
        </p:nvSpPr>
        <p:spPr>
          <a:xfrm>
            <a:off x="6014341" y="1168176"/>
            <a:ext cx="3107358" cy="1247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oogle Shape;524;p24">
            <a:extLst>
              <a:ext uri="{FF2B5EF4-FFF2-40B4-BE49-F238E27FC236}">
                <a16:creationId xmlns:a16="http://schemas.microsoft.com/office/drawing/2014/main" id="{8F24C2FE-B630-6599-F90F-695D10412E9D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456" y="2844703"/>
            <a:ext cx="936775" cy="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525;p24">
            <a:extLst>
              <a:ext uri="{FF2B5EF4-FFF2-40B4-BE49-F238E27FC236}">
                <a16:creationId xmlns:a16="http://schemas.microsoft.com/office/drawing/2014/main" id="{BAB03974-6069-F5A3-9C88-55258F388DAF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552" y="3651145"/>
            <a:ext cx="451625" cy="4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561;p24">
            <a:extLst>
              <a:ext uri="{FF2B5EF4-FFF2-40B4-BE49-F238E27FC236}">
                <a16:creationId xmlns:a16="http://schemas.microsoft.com/office/drawing/2014/main" id="{2DCAAC1E-7C93-93B5-53B2-D4D0E3B1A2D4}"/>
              </a:ext>
            </a:extLst>
          </p:cNvPr>
          <p:cNvSpPr txBox="1"/>
          <p:nvPr/>
        </p:nvSpPr>
        <p:spPr>
          <a:xfrm>
            <a:off x="1005919" y="4784462"/>
            <a:ext cx="1947043" cy="27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Platform dev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Google Shape;563;p24">
            <a:extLst>
              <a:ext uri="{FF2B5EF4-FFF2-40B4-BE49-F238E27FC236}">
                <a16:creationId xmlns:a16="http://schemas.microsoft.com/office/drawing/2014/main" id="{388A02D2-FFFC-5B3D-B095-85A05544950D}"/>
              </a:ext>
            </a:extLst>
          </p:cNvPr>
          <p:cNvSpPr txBox="1"/>
          <p:nvPr/>
        </p:nvSpPr>
        <p:spPr>
          <a:xfrm>
            <a:off x="4337847" y="4669329"/>
            <a:ext cx="2020798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Iterative drug testing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Google Shape;565;p24">
            <a:extLst>
              <a:ext uri="{FF2B5EF4-FFF2-40B4-BE49-F238E27FC236}">
                <a16:creationId xmlns:a16="http://schemas.microsoft.com/office/drawing/2014/main" id="{E713F3AA-48AA-8911-C35B-259A7BACE228}"/>
              </a:ext>
            </a:extLst>
          </p:cNvPr>
          <p:cNvSpPr txBox="1"/>
          <p:nvPr/>
        </p:nvSpPr>
        <p:spPr>
          <a:xfrm>
            <a:off x="7195630" y="4679774"/>
            <a:ext cx="13194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Clinical trials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Google Shape;566;p24">
            <a:extLst>
              <a:ext uri="{FF2B5EF4-FFF2-40B4-BE49-F238E27FC236}">
                <a16:creationId xmlns:a16="http://schemas.microsoft.com/office/drawing/2014/main" id="{48F93293-7B5E-5FF9-B532-CA08A630CDA4}"/>
              </a:ext>
            </a:extLst>
          </p:cNvPr>
          <p:cNvSpPr txBox="1"/>
          <p:nvPr/>
        </p:nvSpPr>
        <p:spPr>
          <a:xfrm>
            <a:off x="9442262" y="2957464"/>
            <a:ext cx="2627074" cy="237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Commercialize t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he first-in-class olfactory drugs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16F4880-3DA7-2744-9392-B0DE453D0E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566" y="3448867"/>
            <a:ext cx="948313" cy="508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FE8D1F-0669-7197-004A-E5139A3E09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9312" y="3296935"/>
            <a:ext cx="700451" cy="6611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49B081B-918D-0A2F-20EC-FF952EF53FE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4031" y="3318469"/>
            <a:ext cx="599471" cy="826142"/>
          </a:xfrm>
          <a:prstGeom prst="rect">
            <a:avLst/>
          </a:prstGeom>
        </p:spPr>
      </p:pic>
      <p:pic>
        <p:nvPicPr>
          <p:cNvPr id="55" name="Google Shape;523;p24">
            <a:extLst>
              <a:ext uri="{FF2B5EF4-FFF2-40B4-BE49-F238E27FC236}">
                <a16:creationId xmlns:a16="http://schemas.microsoft.com/office/drawing/2014/main" id="{A2B2950D-B827-74E5-6E1F-3D71E2026734}"/>
              </a:ext>
            </a:extLst>
          </p:cNvPr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996" y="2942107"/>
            <a:ext cx="490702" cy="68059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569;p24">
            <a:extLst>
              <a:ext uri="{FF2B5EF4-FFF2-40B4-BE49-F238E27FC236}">
                <a16:creationId xmlns:a16="http://schemas.microsoft.com/office/drawing/2014/main" id="{C9A1429B-4B10-B4DF-1CCB-29753F649180}"/>
              </a:ext>
            </a:extLst>
          </p:cNvPr>
          <p:cNvSpPr txBox="1"/>
          <p:nvPr/>
        </p:nvSpPr>
        <p:spPr>
          <a:xfrm>
            <a:off x="7921495" y="1250650"/>
            <a:ext cx="1520767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M&amp;A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FCB5F6D6-027E-CC8E-04DD-3CC08FDF9F64}"/>
              </a:ext>
            </a:extLst>
          </p:cNvPr>
          <p:cNvSpPr/>
          <p:nvPr/>
        </p:nvSpPr>
        <p:spPr>
          <a:xfrm>
            <a:off x="351474" y="4090674"/>
            <a:ext cx="8903663" cy="52338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5" name="Google Shape;559;p24">
            <a:extLst>
              <a:ext uri="{FF2B5EF4-FFF2-40B4-BE49-F238E27FC236}">
                <a16:creationId xmlns:a16="http://schemas.microsoft.com/office/drawing/2014/main" id="{552B300A-25FC-E12C-6542-4D3B8AF7A85C}"/>
              </a:ext>
            </a:extLst>
          </p:cNvPr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297" y="3513007"/>
            <a:ext cx="734455" cy="314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569;p24">
            <a:extLst>
              <a:ext uri="{FF2B5EF4-FFF2-40B4-BE49-F238E27FC236}">
                <a16:creationId xmlns:a16="http://schemas.microsoft.com/office/drawing/2014/main" id="{CB0F5F58-75B5-0C9F-1BDF-F84328D4D7C8}"/>
              </a:ext>
            </a:extLst>
          </p:cNvPr>
          <p:cNvSpPr txBox="1"/>
          <p:nvPr/>
        </p:nvSpPr>
        <p:spPr>
          <a:xfrm>
            <a:off x="3037707" y="2476366"/>
            <a:ext cx="112992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Google Shape;569;p24">
            <a:extLst>
              <a:ext uri="{FF2B5EF4-FFF2-40B4-BE49-F238E27FC236}">
                <a16:creationId xmlns:a16="http://schemas.microsoft.com/office/drawing/2014/main" id="{DC094B79-1BEF-139A-5EE4-59FC11C18F42}"/>
              </a:ext>
            </a:extLst>
          </p:cNvPr>
          <p:cNvSpPr txBox="1"/>
          <p:nvPr/>
        </p:nvSpPr>
        <p:spPr>
          <a:xfrm>
            <a:off x="243886" y="2457374"/>
            <a:ext cx="1038107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Google Shape;569;p24">
            <a:extLst>
              <a:ext uri="{FF2B5EF4-FFF2-40B4-BE49-F238E27FC236}">
                <a16:creationId xmlns:a16="http://schemas.microsoft.com/office/drawing/2014/main" id="{1D5A4CF4-09D5-B15F-E9FA-B70157050883}"/>
              </a:ext>
            </a:extLst>
          </p:cNvPr>
          <p:cNvSpPr txBox="1"/>
          <p:nvPr/>
        </p:nvSpPr>
        <p:spPr>
          <a:xfrm>
            <a:off x="6216918" y="2470629"/>
            <a:ext cx="112992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Google Shape;569;p24">
            <a:extLst>
              <a:ext uri="{FF2B5EF4-FFF2-40B4-BE49-F238E27FC236}">
                <a16:creationId xmlns:a16="http://schemas.microsoft.com/office/drawing/2014/main" id="{14969D1D-395F-BE72-D94E-DE2A3E25BF6F}"/>
              </a:ext>
            </a:extLst>
          </p:cNvPr>
          <p:cNvSpPr txBox="1"/>
          <p:nvPr/>
        </p:nvSpPr>
        <p:spPr>
          <a:xfrm>
            <a:off x="1102320" y="5432761"/>
            <a:ext cx="169387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$2M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8" name="Google Shape;569;p24">
            <a:extLst>
              <a:ext uri="{FF2B5EF4-FFF2-40B4-BE49-F238E27FC236}">
                <a16:creationId xmlns:a16="http://schemas.microsoft.com/office/drawing/2014/main" id="{A158A466-C191-297B-994E-D37B37EC5AD3}"/>
              </a:ext>
            </a:extLst>
          </p:cNvPr>
          <p:cNvSpPr txBox="1"/>
          <p:nvPr/>
        </p:nvSpPr>
        <p:spPr>
          <a:xfrm>
            <a:off x="4248758" y="5416899"/>
            <a:ext cx="169387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$10M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9" name="Google Shape;569;p24">
            <a:extLst>
              <a:ext uri="{FF2B5EF4-FFF2-40B4-BE49-F238E27FC236}">
                <a16:creationId xmlns:a16="http://schemas.microsoft.com/office/drawing/2014/main" id="{C6D68BB1-6098-6425-2E04-9DE7DF91F642}"/>
              </a:ext>
            </a:extLst>
          </p:cNvPr>
          <p:cNvSpPr txBox="1"/>
          <p:nvPr/>
        </p:nvSpPr>
        <p:spPr>
          <a:xfrm>
            <a:off x="6921268" y="5432762"/>
            <a:ext cx="169387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$50M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3" name="Graphic 1042" descr="Group with solid fill">
            <a:extLst>
              <a:ext uri="{FF2B5EF4-FFF2-40B4-BE49-F238E27FC236}">
                <a16:creationId xmlns:a16="http://schemas.microsoft.com/office/drawing/2014/main" id="{C7E7E367-5BB6-60DF-887B-EA12010FDF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25375" y="3240656"/>
            <a:ext cx="914400" cy="914400"/>
          </a:xfrm>
          <a:prstGeom prst="rect">
            <a:avLst/>
          </a:prstGeom>
        </p:spPr>
      </p:pic>
      <p:sp>
        <p:nvSpPr>
          <p:cNvPr id="1046" name="Google Shape;566;p24">
            <a:extLst>
              <a:ext uri="{FF2B5EF4-FFF2-40B4-BE49-F238E27FC236}">
                <a16:creationId xmlns:a16="http://schemas.microsoft.com/office/drawing/2014/main" id="{7CDFA611-94FB-41D7-148D-0A430074103F}"/>
              </a:ext>
            </a:extLst>
          </p:cNvPr>
          <p:cNvSpPr txBox="1"/>
          <p:nvPr/>
        </p:nvSpPr>
        <p:spPr>
          <a:xfrm>
            <a:off x="2694996" y="4324778"/>
            <a:ext cx="2049847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Pharma partnership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ACAC1AE8-0EF1-F79D-692E-3D7BC0147EBE}"/>
              </a:ext>
            </a:extLst>
          </p:cNvPr>
          <p:cNvCxnSpPr>
            <a:cxnSpLocks/>
          </p:cNvCxnSpPr>
          <p:nvPr/>
        </p:nvCxnSpPr>
        <p:spPr>
          <a:xfrm>
            <a:off x="3548452" y="2794284"/>
            <a:ext cx="0" cy="3037628"/>
          </a:xfrm>
          <a:prstGeom prst="line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A7C731A5-78C0-A4A5-A856-B99326A28CB3}"/>
              </a:ext>
            </a:extLst>
          </p:cNvPr>
          <p:cNvCxnSpPr>
            <a:cxnSpLocks/>
          </p:cNvCxnSpPr>
          <p:nvPr/>
        </p:nvCxnSpPr>
        <p:spPr>
          <a:xfrm>
            <a:off x="6813788" y="2794284"/>
            <a:ext cx="0" cy="3037628"/>
          </a:xfrm>
          <a:prstGeom prst="line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5" name="Google Shape;559;p24">
            <a:extLst>
              <a:ext uri="{FF2B5EF4-FFF2-40B4-BE49-F238E27FC236}">
                <a16:creationId xmlns:a16="http://schemas.microsoft.com/office/drawing/2014/main" id="{290401A0-AC83-768D-8EEB-3757ADE7E9F7}"/>
              </a:ext>
            </a:extLst>
          </p:cNvPr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72" y="3766264"/>
            <a:ext cx="734455" cy="314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TextBox 1063">
            <a:extLst>
              <a:ext uri="{FF2B5EF4-FFF2-40B4-BE49-F238E27FC236}">
                <a16:creationId xmlns:a16="http://schemas.microsoft.com/office/drawing/2014/main" id="{4B26CA26-7142-6C6B-577C-8A3A20A49C84}"/>
              </a:ext>
            </a:extLst>
          </p:cNvPr>
          <p:cNvSpPr txBox="1"/>
          <p:nvPr/>
        </p:nvSpPr>
        <p:spPr>
          <a:xfrm>
            <a:off x="6096000" y="1525438"/>
            <a:ext cx="2319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Acquisition of assets and pipelines</a:t>
            </a:r>
            <a:endParaRPr lang="en-US" dirty="0"/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12E367A5-3A42-1D1E-D77F-EB61C9B7577E}"/>
              </a:ext>
            </a:extLst>
          </p:cNvPr>
          <p:cNvSpPr txBox="1"/>
          <p:nvPr/>
        </p:nvSpPr>
        <p:spPr>
          <a:xfrm>
            <a:off x="3498003" y="1518986"/>
            <a:ext cx="2493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Demonstrate the power of the platform</a:t>
            </a:r>
            <a:endParaRPr lang="en-US" dirty="0"/>
          </a:p>
        </p:txBody>
      </p: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32DC97D9-82A5-5DED-5C1E-A1C5099FE425}"/>
              </a:ext>
            </a:extLst>
          </p:cNvPr>
          <p:cNvCxnSpPr>
            <a:cxnSpLocks/>
          </p:cNvCxnSpPr>
          <p:nvPr/>
        </p:nvCxnSpPr>
        <p:spPr>
          <a:xfrm>
            <a:off x="376271" y="2794284"/>
            <a:ext cx="8745427" cy="0"/>
          </a:xfrm>
          <a:prstGeom prst="line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6" name="TextBox 1095">
            <a:extLst>
              <a:ext uri="{FF2B5EF4-FFF2-40B4-BE49-F238E27FC236}">
                <a16:creationId xmlns:a16="http://schemas.microsoft.com/office/drawing/2014/main" id="{D6F6359C-CB63-B5FA-B248-AEBA9E52F860}"/>
              </a:ext>
            </a:extLst>
          </p:cNvPr>
          <p:cNvSpPr txBox="1"/>
          <p:nvPr/>
        </p:nvSpPr>
        <p:spPr>
          <a:xfrm>
            <a:off x="4138995" y="6282757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7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7391A-27B2-7D0A-1828-7C713E1B0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ounded Rectangle 1083">
            <a:extLst>
              <a:ext uri="{FF2B5EF4-FFF2-40B4-BE49-F238E27FC236}">
                <a16:creationId xmlns:a16="http://schemas.microsoft.com/office/drawing/2014/main" id="{F50E27AC-97A1-0577-98D4-1DB3B2F75875}"/>
              </a:ext>
            </a:extLst>
          </p:cNvPr>
          <p:cNvSpPr/>
          <p:nvPr/>
        </p:nvSpPr>
        <p:spPr>
          <a:xfrm>
            <a:off x="376271" y="5266512"/>
            <a:ext cx="8889376" cy="56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8" name="Rounded Rectangle 1067">
            <a:extLst>
              <a:ext uri="{FF2B5EF4-FFF2-40B4-BE49-F238E27FC236}">
                <a16:creationId xmlns:a16="http://schemas.microsoft.com/office/drawing/2014/main" id="{AA3FF438-3172-0F55-8761-76B7C326B366}"/>
              </a:ext>
            </a:extLst>
          </p:cNvPr>
          <p:cNvSpPr/>
          <p:nvPr/>
        </p:nvSpPr>
        <p:spPr>
          <a:xfrm>
            <a:off x="3524562" y="1168176"/>
            <a:ext cx="2473824" cy="12424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202C8-3FE7-FCFB-AAC1-ED885A9C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7" y="227204"/>
            <a:ext cx="2457244" cy="702232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0C003991-CB60-4F94-606D-CFE49A169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EABEEC9-CB09-F5C2-B84F-69BF4F24B757}"/>
              </a:ext>
            </a:extLst>
          </p:cNvPr>
          <p:cNvSpPr/>
          <p:nvPr/>
        </p:nvSpPr>
        <p:spPr>
          <a:xfrm>
            <a:off x="6014340" y="1168176"/>
            <a:ext cx="3244192" cy="1247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oogle Shape;524;p24">
            <a:extLst>
              <a:ext uri="{FF2B5EF4-FFF2-40B4-BE49-F238E27FC236}">
                <a16:creationId xmlns:a16="http://schemas.microsoft.com/office/drawing/2014/main" id="{856B2229-4742-F33A-002B-01EDC41E6F72}"/>
              </a:ext>
            </a:extLst>
          </p:cNvPr>
          <p:cNvPicPr preferRelativeResize="0"/>
          <p:nvPr/>
        </p:nvPicPr>
        <p:blipFill>
          <a:blip r:embed="rId4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456" y="2844703"/>
            <a:ext cx="936775" cy="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525;p24">
            <a:extLst>
              <a:ext uri="{FF2B5EF4-FFF2-40B4-BE49-F238E27FC236}">
                <a16:creationId xmlns:a16="http://schemas.microsoft.com/office/drawing/2014/main" id="{677E1B1E-ACDC-FE9F-2DCD-6E769DD48ECF}"/>
              </a:ext>
            </a:extLst>
          </p:cNvPr>
          <p:cNvPicPr preferRelativeResize="0"/>
          <p:nvPr/>
        </p:nvPicPr>
        <p:blipFill>
          <a:blip r:embed="rId5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552" y="3651145"/>
            <a:ext cx="451625" cy="4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561;p24">
            <a:extLst>
              <a:ext uri="{FF2B5EF4-FFF2-40B4-BE49-F238E27FC236}">
                <a16:creationId xmlns:a16="http://schemas.microsoft.com/office/drawing/2014/main" id="{1B2F501D-CBC4-A488-A1D1-505718C965EE}"/>
              </a:ext>
            </a:extLst>
          </p:cNvPr>
          <p:cNvSpPr txBox="1"/>
          <p:nvPr/>
        </p:nvSpPr>
        <p:spPr>
          <a:xfrm>
            <a:off x="1005919" y="4784462"/>
            <a:ext cx="1947043" cy="27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dev</a:t>
            </a:r>
            <a:endParaRPr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Google Shape;563;p24">
            <a:extLst>
              <a:ext uri="{FF2B5EF4-FFF2-40B4-BE49-F238E27FC236}">
                <a16:creationId xmlns:a16="http://schemas.microsoft.com/office/drawing/2014/main" id="{8866103B-0E16-9434-CDFE-86E62A14A937}"/>
              </a:ext>
            </a:extLst>
          </p:cNvPr>
          <p:cNvSpPr txBox="1"/>
          <p:nvPr/>
        </p:nvSpPr>
        <p:spPr>
          <a:xfrm>
            <a:off x="4082015" y="4715118"/>
            <a:ext cx="2444032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Iterative drug testing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Google Shape;565;p24">
            <a:extLst>
              <a:ext uri="{FF2B5EF4-FFF2-40B4-BE49-F238E27FC236}">
                <a16:creationId xmlns:a16="http://schemas.microsoft.com/office/drawing/2014/main" id="{9B23E50E-41E0-584D-7CAD-D8A9222CBD0F}"/>
              </a:ext>
            </a:extLst>
          </p:cNvPr>
          <p:cNvSpPr txBox="1"/>
          <p:nvPr/>
        </p:nvSpPr>
        <p:spPr>
          <a:xfrm>
            <a:off x="7195630" y="4679774"/>
            <a:ext cx="13194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</a:t>
            </a:r>
            <a:endParaRPr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Google Shape;566;p24">
            <a:extLst>
              <a:ext uri="{FF2B5EF4-FFF2-40B4-BE49-F238E27FC236}">
                <a16:creationId xmlns:a16="http://schemas.microsoft.com/office/drawing/2014/main" id="{C8C4574F-75D4-1ABC-3FD0-A943CE36506B}"/>
              </a:ext>
            </a:extLst>
          </p:cNvPr>
          <p:cNvSpPr txBox="1"/>
          <p:nvPr/>
        </p:nvSpPr>
        <p:spPr>
          <a:xfrm>
            <a:off x="9442262" y="2957464"/>
            <a:ext cx="2627074" cy="237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Commercialize t</a:t>
            </a:r>
            <a:r>
              <a:rPr lang="e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first-in-class olfactory drugs</a:t>
            </a:r>
            <a:endParaRPr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A5989FC-B2F9-3D5A-0C6C-937DCD9BFF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566" y="3448867"/>
            <a:ext cx="948313" cy="508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2F470CA-1091-D61A-322A-CA3621B4E0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9312" y="3296935"/>
            <a:ext cx="700451" cy="6611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63A205A-E2F3-2C41-3E5C-1F0C7E6EB2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4031" y="3318469"/>
            <a:ext cx="599471" cy="826142"/>
          </a:xfrm>
          <a:prstGeom prst="rect">
            <a:avLst/>
          </a:prstGeom>
        </p:spPr>
      </p:pic>
      <p:pic>
        <p:nvPicPr>
          <p:cNvPr id="55" name="Google Shape;523;p24">
            <a:extLst>
              <a:ext uri="{FF2B5EF4-FFF2-40B4-BE49-F238E27FC236}">
                <a16:creationId xmlns:a16="http://schemas.microsoft.com/office/drawing/2014/main" id="{C37A826E-1627-24A3-B244-10DD77BDE930}"/>
              </a:ext>
            </a:extLst>
          </p:cNvPr>
          <p:cNvPicPr preferRelativeResize="0"/>
          <p:nvPr/>
        </p:nvPicPr>
        <p:blipFill>
          <a:blip r:embed="rId10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996" y="2942107"/>
            <a:ext cx="490702" cy="68059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569;p24">
            <a:extLst>
              <a:ext uri="{FF2B5EF4-FFF2-40B4-BE49-F238E27FC236}">
                <a16:creationId xmlns:a16="http://schemas.microsoft.com/office/drawing/2014/main" id="{498A3A84-7A7C-CAF0-7087-63B8E416FEF4}"/>
              </a:ext>
            </a:extLst>
          </p:cNvPr>
          <p:cNvSpPr txBox="1"/>
          <p:nvPr/>
        </p:nvSpPr>
        <p:spPr>
          <a:xfrm>
            <a:off x="7921495" y="1250650"/>
            <a:ext cx="1520767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M&amp;A</a:t>
            </a:r>
            <a:endParaRPr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65F64D08-1AC1-6DA4-BE67-E38619F6BCAC}"/>
              </a:ext>
            </a:extLst>
          </p:cNvPr>
          <p:cNvSpPr/>
          <p:nvPr/>
        </p:nvSpPr>
        <p:spPr>
          <a:xfrm>
            <a:off x="351474" y="4090674"/>
            <a:ext cx="8903663" cy="52338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5" name="Google Shape;559;p24">
            <a:extLst>
              <a:ext uri="{FF2B5EF4-FFF2-40B4-BE49-F238E27FC236}">
                <a16:creationId xmlns:a16="http://schemas.microsoft.com/office/drawing/2014/main" id="{60EBF3E4-BAF3-CB7A-807F-FFBF6D9CA99A}"/>
              </a:ext>
            </a:extLst>
          </p:cNvPr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297" y="3513007"/>
            <a:ext cx="734455" cy="314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569;p24">
            <a:extLst>
              <a:ext uri="{FF2B5EF4-FFF2-40B4-BE49-F238E27FC236}">
                <a16:creationId xmlns:a16="http://schemas.microsoft.com/office/drawing/2014/main" id="{BBB87B61-9837-35FD-F247-EE650237FD73}"/>
              </a:ext>
            </a:extLst>
          </p:cNvPr>
          <p:cNvSpPr txBox="1"/>
          <p:nvPr/>
        </p:nvSpPr>
        <p:spPr>
          <a:xfrm>
            <a:off x="3021981" y="2654960"/>
            <a:ext cx="112992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Google Shape;569;p24">
            <a:extLst>
              <a:ext uri="{FF2B5EF4-FFF2-40B4-BE49-F238E27FC236}">
                <a16:creationId xmlns:a16="http://schemas.microsoft.com/office/drawing/2014/main" id="{432B1974-3611-202F-E609-CE793496C9DB}"/>
              </a:ext>
            </a:extLst>
          </p:cNvPr>
          <p:cNvSpPr txBox="1"/>
          <p:nvPr/>
        </p:nvSpPr>
        <p:spPr>
          <a:xfrm>
            <a:off x="227003" y="2649222"/>
            <a:ext cx="1038107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Google Shape;569;p24">
            <a:extLst>
              <a:ext uri="{FF2B5EF4-FFF2-40B4-BE49-F238E27FC236}">
                <a16:creationId xmlns:a16="http://schemas.microsoft.com/office/drawing/2014/main" id="{B28A91EC-32B8-C39C-BDC9-ACB299D39C64}"/>
              </a:ext>
            </a:extLst>
          </p:cNvPr>
          <p:cNvSpPr txBox="1"/>
          <p:nvPr/>
        </p:nvSpPr>
        <p:spPr>
          <a:xfrm>
            <a:off x="6201192" y="2649223"/>
            <a:ext cx="112992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Google Shape;569;p24">
            <a:extLst>
              <a:ext uri="{FF2B5EF4-FFF2-40B4-BE49-F238E27FC236}">
                <a16:creationId xmlns:a16="http://schemas.microsoft.com/office/drawing/2014/main" id="{814CCF7E-D4A4-38E7-C171-FC0F9FA48413}"/>
              </a:ext>
            </a:extLst>
          </p:cNvPr>
          <p:cNvSpPr txBox="1"/>
          <p:nvPr/>
        </p:nvSpPr>
        <p:spPr>
          <a:xfrm>
            <a:off x="1102320" y="5432761"/>
            <a:ext cx="169387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$2M</a:t>
            </a:r>
            <a:endParaRPr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8" name="Google Shape;569;p24">
            <a:extLst>
              <a:ext uri="{FF2B5EF4-FFF2-40B4-BE49-F238E27FC236}">
                <a16:creationId xmlns:a16="http://schemas.microsoft.com/office/drawing/2014/main" id="{07ECFABC-94AB-63F4-63A2-41C687BD4DD2}"/>
              </a:ext>
            </a:extLst>
          </p:cNvPr>
          <p:cNvSpPr txBox="1"/>
          <p:nvPr/>
        </p:nvSpPr>
        <p:spPr>
          <a:xfrm>
            <a:off x="4248758" y="5416899"/>
            <a:ext cx="169387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 panose="020B0604020202020204" pitchFamily="34" charset="0"/>
                <a:cs typeface="Arial" panose="020B0604020202020204" pitchFamily="34" charset="0"/>
              </a:rPr>
              <a:t>$10M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9" name="Google Shape;569;p24">
            <a:extLst>
              <a:ext uri="{FF2B5EF4-FFF2-40B4-BE49-F238E27FC236}">
                <a16:creationId xmlns:a16="http://schemas.microsoft.com/office/drawing/2014/main" id="{A166DBDB-75B6-F5CB-3FE5-E73A741D6485}"/>
              </a:ext>
            </a:extLst>
          </p:cNvPr>
          <p:cNvSpPr txBox="1"/>
          <p:nvPr/>
        </p:nvSpPr>
        <p:spPr>
          <a:xfrm>
            <a:off x="6921268" y="5432762"/>
            <a:ext cx="1693871" cy="27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$50M</a:t>
            </a:r>
            <a:endParaRPr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3" name="Graphic 1042" descr="Group with solid fill">
            <a:extLst>
              <a:ext uri="{FF2B5EF4-FFF2-40B4-BE49-F238E27FC236}">
                <a16:creationId xmlns:a16="http://schemas.microsoft.com/office/drawing/2014/main" id="{0C612D0F-1DAE-1EDF-5719-2F815A75C9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25375" y="3240656"/>
            <a:ext cx="914400" cy="914400"/>
          </a:xfrm>
          <a:prstGeom prst="rect">
            <a:avLst/>
          </a:prstGeom>
        </p:spPr>
      </p:pic>
      <p:sp>
        <p:nvSpPr>
          <p:cNvPr id="1046" name="Google Shape;566;p24">
            <a:extLst>
              <a:ext uri="{FF2B5EF4-FFF2-40B4-BE49-F238E27FC236}">
                <a16:creationId xmlns:a16="http://schemas.microsoft.com/office/drawing/2014/main" id="{B3453204-2AA1-65E9-C848-6805231D5A81}"/>
              </a:ext>
            </a:extLst>
          </p:cNvPr>
          <p:cNvSpPr txBox="1"/>
          <p:nvPr/>
        </p:nvSpPr>
        <p:spPr>
          <a:xfrm>
            <a:off x="3312923" y="4309645"/>
            <a:ext cx="2049847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Pharma partnership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5" name="Google Shape;559;p24">
            <a:extLst>
              <a:ext uri="{FF2B5EF4-FFF2-40B4-BE49-F238E27FC236}">
                <a16:creationId xmlns:a16="http://schemas.microsoft.com/office/drawing/2014/main" id="{4739F4FA-F7D6-CD08-3215-8224AAC3C2A0}"/>
              </a:ext>
            </a:extLst>
          </p:cNvPr>
          <p:cNvPicPr preferRelativeResize="0"/>
          <p:nvPr/>
        </p:nvPicPr>
        <p:blipFill>
          <a:blip r:embed="rId11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72" y="3766264"/>
            <a:ext cx="734455" cy="314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TextBox 1063">
            <a:extLst>
              <a:ext uri="{FF2B5EF4-FFF2-40B4-BE49-F238E27FC236}">
                <a16:creationId xmlns:a16="http://schemas.microsoft.com/office/drawing/2014/main" id="{66D90A4B-1C8A-53D8-C240-454B600D05D0}"/>
              </a:ext>
            </a:extLst>
          </p:cNvPr>
          <p:cNvSpPr txBox="1"/>
          <p:nvPr/>
        </p:nvSpPr>
        <p:spPr>
          <a:xfrm>
            <a:off x="6096000" y="1322556"/>
            <a:ext cx="2319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Acquisition of assets and pipelines</a:t>
            </a:r>
            <a:endParaRPr lang="en-US" sz="2000" dirty="0"/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33E2066F-29DC-A273-4246-A7E39AD22FBA}"/>
              </a:ext>
            </a:extLst>
          </p:cNvPr>
          <p:cNvSpPr txBox="1"/>
          <p:nvPr/>
        </p:nvSpPr>
        <p:spPr>
          <a:xfrm>
            <a:off x="3512683" y="1328462"/>
            <a:ext cx="24936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Demonstrate the power of the platform</a:t>
            </a:r>
            <a:endParaRPr lang="en-US" sz="2000" b="1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D636B38-9656-E350-E181-EECE3A9E5183}"/>
              </a:ext>
            </a:extLst>
          </p:cNvPr>
          <p:cNvSpPr/>
          <p:nvPr/>
        </p:nvSpPr>
        <p:spPr>
          <a:xfrm>
            <a:off x="3300922" y="2482554"/>
            <a:ext cx="3787444" cy="3349358"/>
          </a:xfrm>
          <a:prstGeom prst="frame">
            <a:avLst>
              <a:gd name="adj1" fmla="val 1566"/>
            </a:avLst>
          </a:prstGeom>
          <a:gradFill flip="none" rotWithShape="1">
            <a:gsLst>
              <a:gs pos="64000">
                <a:srgbClr val="7030A0"/>
              </a:gs>
              <a:gs pos="10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Google Shape;563;p24">
            <a:extLst>
              <a:ext uri="{FF2B5EF4-FFF2-40B4-BE49-F238E27FC236}">
                <a16:creationId xmlns:a16="http://schemas.microsoft.com/office/drawing/2014/main" id="{E3E102BB-27EB-881B-397A-1F5C951C5047}"/>
              </a:ext>
            </a:extLst>
          </p:cNvPr>
          <p:cNvSpPr txBox="1"/>
          <p:nvPr/>
        </p:nvSpPr>
        <p:spPr>
          <a:xfrm>
            <a:off x="3784988" y="5730401"/>
            <a:ext cx="2856499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IND-enabling data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AD53F-69EF-C662-C088-87436A5848C8}"/>
              </a:ext>
            </a:extLst>
          </p:cNvPr>
          <p:cNvSpPr txBox="1"/>
          <p:nvPr/>
        </p:nvSpPr>
        <p:spPr>
          <a:xfrm>
            <a:off x="4138995" y="6282757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7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99DC1CC4-5B27-6753-A8CF-92A7EFC68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2B4119-5398-9169-23DD-2CBC136E2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63472"/>
              </p:ext>
            </p:extLst>
          </p:nvPr>
        </p:nvGraphicFramePr>
        <p:xfrm>
          <a:off x="493012" y="1247808"/>
          <a:ext cx="10817352" cy="389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6556">
                  <a:extLst>
                    <a:ext uri="{9D8B030D-6E8A-4147-A177-3AD203B41FA5}">
                      <a16:colId xmlns:a16="http://schemas.microsoft.com/office/drawing/2014/main" val="1166701377"/>
                    </a:ext>
                  </a:extLst>
                </a:gridCol>
              </a:tblGrid>
              <a:tr h="159362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Activities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new drugs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OChip</a:t>
                      </a:r>
                    </a:p>
                    <a:p>
                      <a:pPr algn="l"/>
                      <a:endParaRPr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Partners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Propositions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 bypass for drug delivery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Predictive human model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First-in-class drugs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39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Differentiators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Niche space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platform with several therapeutic assets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Streams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 pilots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Out-licensing platform and assets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commercialization revenue</a:t>
                      </a:r>
                    </a:p>
                    <a:p>
                      <a:pPr algn="l"/>
                      <a:endParaRPr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Funds</a:t>
                      </a:r>
                    </a:p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R&amp;D, Lab ops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ops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IP/regulatory</a:t>
                      </a:r>
                      <a:endParaRPr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229C7EA-FF8D-1048-BC63-4F81F54CE34F}"/>
              </a:ext>
            </a:extLst>
          </p:cNvPr>
          <p:cNvSpPr txBox="1"/>
          <p:nvPr/>
        </p:nvSpPr>
        <p:spPr>
          <a:xfrm>
            <a:off x="770613" y="5321267"/>
            <a:ext cx="1142138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Exit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Acquisition of assets (OChip &amp; data) and pipelines (Olfactory drugs)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26B448-5878-7863-591E-EE6B383893C6}"/>
              </a:ext>
            </a:extLst>
          </p:cNvPr>
          <p:cNvSpPr txBox="1"/>
          <p:nvPr/>
        </p:nvSpPr>
        <p:spPr>
          <a:xfrm>
            <a:off x="493012" y="431168"/>
            <a:ext cx="82598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ter Light" panose="02000503000000020004" pitchFamily="2" charset="0"/>
                <a:cs typeface="Arial" panose="020B0604020202020204" pitchFamily="34" charset="0"/>
              </a:rPr>
              <a:t>Platform with Assets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E8C428-5092-5F44-4C20-CCC6D89B1F76}"/>
              </a:ext>
            </a:extLst>
          </p:cNvPr>
          <p:cNvSpPr txBox="1"/>
          <p:nvPr/>
        </p:nvSpPr>
        <p:spPr>
          <a:xfrm>
            <a:off x="4138993" y="6300534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1" name="Graphic 20" descr="Medicine with solid fill">
            <a:extLst>
              <a:ext uri="{FF2B5EF4-FFF2-40B4-BE49-F238E27FC236}">
                <a16:creationId xmlns:a16="http://schemas.microsoft.com/office/drawing/2014/main" id="{4A0CC8D9-EFF7-BF05-CE37-6AAE671E8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2868" y="2280424"/>
            <a:ext cx="457200" cy="457200"/>
          </a:xfrm>
          <a:prstGeom prst="rect">
            <a:avLst/>
          </a:prstGeom>
        </p:spPr>
      </p:pic>
      <p:pic>
        <p:nvPicPr>
          <p:cNvPr id="23" name="Graphic 22" descr="Factory with solid fill">
            <a:extLst>
              <a:ext uri="{FF2B5EF4-FFF2-40B4-BE49-F238E27FC236}">
                <a16:creationId xmlns:a16="http://schemas.microsoft.com/office/drawing/2014/main" id="{69BF99FE-3378-50B8-A5E6-1459D00C4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4382" y="2238607"/>
            <a:ext cx="540834" cy="540834"/>
          </a:xfrm>
          <a:prstGeom prst="rect">
            <a:avLst/>
          </a:prstGeom>
        </p:spPr>
      </p:pic>
      <p:pic>
        <p:nvPicPr>
          <p:cNvPr id="25" name="Graphic 24" descr="Diamond with solid fill">
            <a:extLst>
              <a:ext uri="{FF2B5EF4-FFF2-40B4-BE49-F238E27FC236}">
                <a16:creationId xmlns:a16="http://schemas.microsoft.com/office/drawing/2014/main" id="{41AAFDF1-B8D3-9F8C-AD50-0A48506017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69530" y="2322241"/>
            <a:ext cx="457200" cy="457200"/>
          </a:xfrm>
          <a:prstGeom prst="rect">
            <a:avLst/>
          </a:prstGeom>
        </p:spPr>
      </p:pic>
      <p:pic>
        <p:nvPicPr>
          <p:cNvPr id="27" name="Graphic 26" descr="Fingerprint with solid fill">
            <a:extLst>
              <a:ext uri="{FF2B5EF4-FFF2-40B4-BE49-F238E27FC236}">
                <a16:creationId xmlns:a16="http://schemas.microsoft.com/office/drawing/2014/main" id="{82B928A3-B8ED-DDE3-B681-9DC0C2C2E0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62867" y="4554412"/>
            <a:ext cx="457201" cy="457201"/>
          </a:xfrm>
          <a:prstGeom prst="rect">
            <a:avLst/>
          </a:prstGeom>
        </p:spPr>
      </p:pic>
      <p:pic>
        <p:nvPicPr>
          <p:cNvPr id="29" name="Graphic 28" descr="Money with solid fill">
            <a:extLst>
              <a:ext uri="{FF2B5EF4-FFF2-40B4-BE49-F238E27FC236}">
                <a16:creationId xmlns:a16="http://schemas.microsoft.com/office/drawing/2014/main" id="{529950BB-CED1-EAE6-A100-C8958C987E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74382" y="4468728"/>
            <a:ext cx="457200" cy="457200"/>
          </a:xfrm>
          <a:prstGeom prst="rect">
            <a:avLst/>
          </a:prstGeom>
        </p:spPr>
      </p:pic>
      <p:pic>
        <p:nvPicPr>
          <p:cNvPr id="31" name="Graphic 30" descr="Piggy Bank with solid fill">
            <a:extLst>
              <a:ext uri="{FF2B5EF4-FFF2-40B4-BE49-F238E27FC236}">
                <a16:creationId xmlns:a16="http://schemas.microsoft.com/office/drawing/2014/main" id="{37FDEF20-1A43-9B49-C51B-005F56A3D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85896" y="4520961"/>
            <a:ext cx="540834" cy="540834"/>
          </a:xfrm>
          <a:prstGeom prst="rect">
            <a:avLst/>
          </a:prstGeom>
        </p:spPr>
      </p:pic>
      <p:pic>
        <p:nvPicPr>
          <p:cNvPr id="33" name="Graphic 32" descr="Group success with solid fill">
            <a:extLst>
              <a:ext uri="{FF2B5EF4-FFF2-40B4-BE49-F238E27FC236}">
                <a16:creationId xmlns:a16="http://schemas.microsoft.com/office/drawing/2014/main" id="{668F37B9-747E-E349-FDFC-E7B3F4204E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0613" y="5343913"/>
            <a:ext cx="656410" cy="6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1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E7039-D0DB-D842-CE73-07F18A3B8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F8E2A5E0-45F0-0213-9A81-54E4595AA9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4F8E2-EA29-2F7D-91D0-AC9D77AACF28}"/>
              </a:ext>
            </a:extLst>
          </p:cNvPr>
          <p:cNvSpPr txBox="1"/>
          <p:nvPr/>
        </p:nvSpPr>
        <p:spPr>
          <a:xfrm>
            <a:off x="853651" y="735200"/>
            <a:ext cx="1057656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Building a better future</a:t>
            </a:r>
            <a:endParaRPr kumimoji="0" lang="en-US" sz="3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8" descr="5,400+ Flu Nasal Spray Stock Photos, Pictures &amp; Royalty-Free Images - iStock">
            <a:extLst>
              <a:ext uri="{FF2B5EF4-FFF2-40B4-BE49-F238E27FC236}">
                <a16:creationId xmlns:a16="http://schemas.microsoft.com/office/drawing/2014/main" id="{0CC5689F-B423-3079-EE28-6BDE53F8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067" y="1807378"/>
            <a:ext cx="7575933" cy="505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F0CFD3-26BA-6EE6-D151-8F4ECABF1DD9}"/>
              </a:ext>
            </a:extLst>
          </p:cNvPr>
          <p:cNvSpPr txBox="1"/>
          <p:nvPr/>
        </p:nvSpPr>
        <p:spPr>
          <a:xfrm>
            <a:off x="633314" y="2003007"/>
            <a:ext cx="7133578" cy="2193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Unlock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potential of the olfactory pathway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what can’t cross the blood brain barrier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brain circuits that can recover</a:t>
            </a:r>
          </a:p>
        </p:txBody>
      </p:sp>
    </p:spTree>
    <p:extLst>
      <p:ext uri="{BB962C8B-B14F-4D97-AF65-F5344CB8AC3E}">
        <p14:creationId xmlns:p14="http://schemas.microsoft.com/office/powerpoint/2010/main" val="392269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8F079-0B6F-5493-1819-87C2814D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CF6BC9-9D2A-E786-AED4-83CEDB5A2749}"/>
              </a:ext>
            </a:extLst>
          </p:cNvPr>
          <p:cNvSpPr txBox="1"/>
          <p:nvPr/>
        </p:nvSpPr>
        <p:spPr>
          <a:xfrm>
            <a:off x="2222177" y="325508"/>
            <a:ext cx="7747639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hijacked pathway → healing pathway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blue and yellow logo&#10;&#10;Description automatically generated">
            <a:extLst>
              <a:ext uri="{FF2B5EF4-FFF2-40B4-BE49-F238E27FC236}">
                <a16:creationId xmlns:a16="http://schemas.microsoft.com/office/drawing/2014/main" id="{6F4BE0B0-4C9D-4945-5858-D55A7D142C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pic>
        <p:nvPicPr>
          <p:cNvPr id="2" name="Google Shape;115;p5" title="Screenshot 2025-06-25 at 12.13.02 PM.png">
            <a:extLst>
              <a:ext uri="{FF2B5EF4-FFF2-40B4-BE49-F238E27FC236}">
                <a16:creationId xmlns:a16="http://schemas.microsoft.com/office/drawing/2014/main" id="{F170C784-EED9-6636-C09B-472077258870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138995" y="1297248"/>
            <a:ext cx="3743807" cy="380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9BD825-EB09-F985-DD8B-CF7FE23DC95F}"/>
              </a:ext>
            </a:extLst>
          </p:cNvPr>
          <p:cNvSpPr txBox="1"/>
          <p:nvPr/>
        </p:nvSpPr>
        <p:spPr>
          <a:xfrm>
            <a:off x="4138995" y="6282757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A9DA2-6EE6-22B8-0146-9D2AC1A9ADC9}"/>
              </a:ext>
            </a:extLst>
          </p:cNvPr>
          <p:cNvSpPr txBox="1"/>
          <p:nvPr/>
        </p:nvSpPr>
        <p:spPr>
          <a:xfrm>
            <a:off x="807717" y="4458765"/>
            <a:ext cx="10576561" cy="1288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olfactory system</a:t>
            </a:r>
          </a:p>
        </p:txBody>
      </p:sp>
    </p:spTree>
    <p:extLst>
      <p:ext uri="{BB962C8B-B14F-4D97-AF65-F5344CB8AC3E}">
        <p14:creationId xmlns:p14="http://schemas.microsoft.com/office/powerpoint/2010/main" val="274100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0653B-4809-64B5-D1BA-8FF2DC70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C64A7B41-99A8-B00D-06D0-B23CEC21C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90" y="3105801"/>
            <a:ext cx="2548903" cy="143375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44EC13D-1088-51C4-B71C-A9073845A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694330"/>
              </p:ext>
            </p:extLst>
          </p:nvPr>
        </p:nvGraphicFramePr>
        <p:xfrm>
          <a:off x="2498344" y="852218"/>
          <a:ext cx="8683776" cy="573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B57E8C-2E07-A4B1-5ACB-6B17CDDFFDCE}"/>
              </a:ext>
            </a:extLst>
          </p:cNvPr>
          <p:cNvSpPr txBox="1"/>
          <p:nvPr/>
        </p:nvSpPr>
        <p:spPr>
          <a:xfrm>
            <a:off x="2739957" y="1990025"/>
            <a:ext cx="1861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Olfactory drugs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DACA1-A323-95E5-985D-DF1C1EE7F339}"/>
              </a:ext>
            </a:extLst>
          </p:cNvPr>
          <p:cNvSpPr txBox="1"/>
          <p:nvPr/>
        </p:nvSpPr>
        <p:spPr>
          <a:xfrm>
            <a:off x="2498301" y="4690819"/>
            <a:ext cx="2106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OChip</a:t>
            </a:r>
            <a:endParaRPr lang="en-US" sz="28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C3B2D1-78C1-7B6F-2DD5-41018768FF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752032" y="2174897"/>
            <a:ext cx="666649" cy="58436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woPt" dir="t"/>
          </a:scene3d>
          <a:sp3d prstMaterial="metal"/>
        </p:spPr>
      </p:pic>
      <p:pic>
        <p:nvPicPr>
          <p:cNvPr id="17" name="Google Shape;146;p4">
            <a:extLst>
              <a:ext uri="{FF2B5EF4-FFF2-40B4-BE49-F238E27FC236}">
                <a16:creationId xmlns:a16="http://schemas.microsoft.com/office/drawing/2014/main" id="{8FF25B28-8C76-00C1-19C9-635DD3AF4833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2347">
            <a:off x="1499266" y="4800469"/>
            <a:ext cx="996010" cy="65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2B339B-64AB-DD73-329A-31078DC52FF7}"/>
              </a:ext>
            </a:extLst>
          </p:cNvPr>
          <p:cNvSpPr txBox="1"/>
          <p:nvPr/>
        </p:nvSpPr>
        <p:spPr>
          <a:xfrm>
            <a:off x="240535" y="283045"/>
            <a:ext cx="117109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develop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olfactory drugs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efficient brain delivery and regeneration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C5FBC-BE39-B298-3B51-2E26FDCAFD95}"/>
              </a:ext>
            </a:extLst>
          </p:cNvPr>
          <p:cNvSpPr txBox="1"/>
          <p:nvPr/>
        </p:nvSpPr>
        <p:spPr>
          <a:xfrm>
            <a:off x="4138995" y="6282757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9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D4A7B-1488-5445-9FAF-D40560D10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1B047A15-F43E-97A7-50EC-52BB077D54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8DA757-A3BF-D9F0-B19A-920840E6FB37}"/>
              </a:ext>
            </a:extLst>
          </p:cNvPr>
          <p:cNvSpPr txBox="1"/>
          <p:nvPr/>
        </p:nvSpPr>
        <p:spPr>
          <a:xfrm>
            <a:off x="807719" y="555424"/>
            <a:ext cx="105765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now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F9EBB7-1C5D-2265-5AA5-1DFDF745995F}"/>
              </a:ext>
            </a:extLst>
          </p:cNvPr>
          <p:cNvSpPr txBox="1">
            <a:spLocks/>
          </p:cNvSpPr>
          <p:nvPr/>
        </p:nvSpPr>
        <p:spPr>
          <a:xfrm>
            <a:off x="996739" y="1520345"/>
            <a:ext cx="8732477" cy="4723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Growing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population → rising Parkinson’s, Alzheimer’s</a:t>
            </a:r>
          </a:p>
          <a:p>
            <a:pPr marL="457200" indent="-457200">
              <a:buAutoNum type="arabicPeriod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&gt;90% brain drug discovery efforts fail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Human-irrelevant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models + slow diseases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Blood Brain Barrier blocks delivery</a:t>
            </a:r>
          </a:p>
          <a:p>
            <a:pPr marL="457200" lvl="1" indent="0"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 exposed the olfactory gateway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6" descr="Planetary science could save thousands of lab mice">
            <a:extLst>
              <a:ext uri="{FF2B5EF4-FFF2-40B4-BE49-F238E27FC236}">
                <a16:creationId xmlns:a16="http://schemas.microsoft.com/office/drawing/2014/main" id="{7A5672B0-3F6C-C975-0930-39DD0D28D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97539" y="3025881"/>
            <a:ext cx="1355465" cy="8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Brain">
                <a:extLst>
                  <a:ext uri="{FF2B5EF4-FFF2-40B4-BE49-F238E27FC236}">
                    <a16:creationId xmlns:a16="http://schemas.microsoft.com/office/drawing/2014/main" id="{F0EF6C8B-9F0E-865F-0227-9FB6A74EB5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6183816"/>
                  </p:ext>
                </p:extLst>
              </p:nvPr>
            </p:nvGraphicFramePr>
            <p:xfrm>
              <a:off x="8053004" y="2941675"/>
              <a:ext cx="1095402" cy="97465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095402" cy="974650"/>
                    </a:xfrm>
                    <a:prstGeom prst="rect">
                      <a:avLst/>
                    </a:prstGeom>
                  </am3d:spPr>
                  <am3d:camera>
                    <am3d:pos x="0" y="0" z="71845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09047" d="1000000"/>
                    <am3d:preTrans dx="-67441" dy="-7461814" dz="-2071337"/>
                    <am3d:scale>
                      <am3d:sx n="1000000" d="1000000"/>
                      <am3d:sy n="1000000" d="1000000"/>
                      <am3d:sz n="1000000" d="1000000"/>
                    </am3d:scale>
                    <am3d:rot ax="-274373" ay="-3950861" az="250412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664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Brain">
                <a:extLst>
                  <a:ext uri="{FF2B5EF4-FFF2-40B4-BE49-F238E27FC236}">
                    <a16:creationId xmlns:a16="http://schemas.microsoft.com/office/drawing/2014/main" id="{F0EF6C8B-9F0E-865F-0227-9FB6A74EB5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3004" y="2941675"/>
                <a:ext cx="1095402" cy="97465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CDFA685-BA3F-BCCC-4A57-D97A61F3D7BE}"/>
              </a:ext>
            </a:extLst>
          </p:cNvPr>
          <p:cNvSpPr txBox="1"/>
          <p:nvPr/>
        </p:nvSpPr>
        <p:spPr>
          <a:xfrm>
            <a:off x="4138995" y="6282757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2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CC9B7C79-D395-841F-1A21-F47578571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ABCEA786-8525-D62E-6F01-E3E71F371B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30" name="Google Shape;206;p7">
            <a:extLst>
              <a:ext uri="{FF2B5EF4-FFF2-40B4-BE49-F238E27FC236}">
                <a16:creationId xmlns:a16="http://schemas.microsoft.com/office/drawing/2014/main" id="{DE367E82-6485-5F44-053D-F1BC8C98FC92}"/>
              </a:ext>
            </a:extLst>
          </p:cNvPr>
          <p:cNvSpPr txBox="1"/>
          <p:nvPr/>
        </p:nvSpPr>
        <p:spPr>
          <a:xfrm>
            <a:off x="3813808" y="2637131"/>
            <a:ext cx="440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Olfera platform</a:t>
            </a:r>
            <a:endParaRPr kumimoji="0" sz="3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352881C-5DFE-32F3-2B9D-55AC2E4F72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45154" y="4577138"/>
            <a:ext cx="780215" cy="10752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9D0A46A-FF26-AAC8-26CD-284BA0F643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8249" y="4510882"/>
            <a:ext cx="767490" cy="4606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92D6326-B77C-A304-4EAE-16A98141B6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60" y="4807658"/>
            <a:ext cx="1063978" cy="570743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0155F3D-200E-9BD4-F7E8-74E310750F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12063" y="3263191"/>
            <a:ext cx="2340757" cy="2566371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F65FD294-1E6C-CD3A-C1F6-8F86D141FE3C}"/>
              </a:ext>
            </a:extLst>
          </p:cNvPr>
          <p:cNvSpPr txBox="1"/>
          <p:nvPr/>
        </p:nvSpPr>
        <p:spPr>
          <a:xfrm>
            <a:off x="1009088" y="1028438"/>
            <a:ext cx="226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Design olfactory drugs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FECF305-C822-AED5-0B47-0E862D357DD6}"/>
              </a:ext>
            </a:extLst>
          </p:cNvPr>
          <p:cNvSpPr txBox="1"/>
          <p:nvPr/>
        </p:nvSpPr>
        <p:spPr>
          <a:xfrm>
            <a:off x="8698619" y="4682260"/>
            <a:ext cx="3165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Test olfactory drugs, </a:t>
            </a:r>
          </a:p>
          <a:p>
            <a:r>
              <a:rPr lang="en-US" sz="2400" dirty="0"/>
              <a:t>high throughput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C5B8F12D-AE32-E49C-AFA6-6DF6B441A3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14594" flipH="1">
            <a:off x="7419595" y="1215601"/>
            <a:ext cx="893144" cy="78289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woPt" dir="t"/>
          </a:scene3d>
          <a:sp3d prstMaterial="metal"/>
        </p:spPr>
      </p:pic>
      <p:sp>
        <p:nvSpPr>
          <p:cNvPr id="159" name="Donut 158">
            <a:extLst>
              <a:ext uri="{FF2B5EF4-FFF2-40B4-BE49-F238E27FC236}">
                <a16:creationId xmlns:a16="http://schemas.microsoft.com/office/drawing/2014/main" id="{6655CF38-841E-BF0F-2703-D3F77075969F}"/>
              </a:ext>
            </a:extLst>
          </p:cNvPr>
          <p:cNvSpPr/>
          <p:nvPr/>
        </p:nvSpPr>
        <p:spPr>
          <a:xfrm>
            <a:off x="3594505" y="602679"/>
            <a:ext cx="5104115" cy="5072498"/>
          </a:xfrm>
          <a:prstGeom prst="donu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8900000" algn="b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flood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05EBCC5C-5CE1-93C9-45EC-A0A66EE90A4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75424" y="1035184"/>
            <a:ext cx="1312092" cy="1028907"/>
          </a:xfrm>
          <a:prstGeom prst="rect">
            <a:avLst/>
          </a:prstGeom>
        </p:spPr>
      </p:pic>
      <p:pic>
        <p:nvPicPr>
          <p:cNvPr id="161" name="Google Shape;146;p4">
            <a:extLst>
              <a:ext uri="{FF2B5EF4-FFF2-40B4-BE49-F238E27FC236}">
                <a16:creationId xmlns:a16="http://schemas.microsoft.com/office/drawing/2014/main" id="{146693F1-F0C3-0A40-2BCD-69F91E13C2C2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292415">
            <a:off x="7630897" y="3415882"/>
            <a:ext cx="1537063" cy="11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054DD1F9-523B-0056-9B3F-B514EEBBB186}"/>
              </a:ext>
            </a:extLst>
          </p:cNvPr>
          <p:cNvSpPr txBox="1"/>
          <p:nvPr/>
        </p:nvSpPr>
        <p:spPr>
          <a:xfrm>
            <a:off x="8325957" y="1026015"/>
            <a:ext cx="285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Synthesize olfactory drugs</a:t>
            </a:r>
          </a:p>
        </p:txBody>
      </p:sp>
      <p:sp>
        <p:nvSpPr>
          <p:cNvPr id="163" name="Triangle 162">
            <a:extLst>
              <a:ext uri="{FF2B5EF4-FFF2-40B4-BE49-F238E27FC236}">
                <a16:creationId xmlns:a16="http://schemas.microsoft.com/office/drawing/2014/main" id="{F834C631-8E3A-AE9F-0289-C048A53F5BB9}"/>
              </a:ext>
            </a:extLst>
          </p:cNvPr>
          <p:cNvSpPr/>
          <p:nvPr/>
        </p:nvSpPr>
        <p:spPr>
          <a:xfrm rot="10350060">
            <a:off x="8524179" y="2492458"/>
            <a:ext cx="257578" cy="221306"/>
          </a:xfrm>
          <a:prstGeom prst="triangle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riangle 163">
            <a:extLst>
              <a:ext uri="{FF2B5EF4-FFF2-40B4-BE49-F238E27FC236}">
                <a16:creationId xmlns:a16="http://schemas.microsoft.com/office/drawing/2014/main" id="{6CF4143F-DF43-33F1-2D92-C51EF42B54A5}"/>
              </a:ext>
            </a:extLst>
          </p:cNvPr>
          <p:cNvSpPr/>
          <p:nvPr/>
        </p:nvSpPr>
        <p:spPr>
          <a:xfrm rot="5728217">
            <a:off x="6067599" y="492025"/>
            <a:ext cx="257578" cy="221306"/>
          </a:xfrm>
          <a:prstGeom prst="triangle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Triangle 164">
            <a:extLst>
              <a:ext uri="{FF2B5EF4-FFF2-40B4-BE49-F238E27FC236}">
                <a16:creationId xmlns:a16="http://schemas.microsoft.com/office/drawing/2014/main" id="{120A9BB5-0C00-5779-7E83-84F6D00251E3}"/>
              </a:ext>
            </a:extLst>
          </p:cNvPr>
          <p:cNvSpPr/>
          <p:nvPr/>
        </p:nvSpPr>
        <p:spPr>
          <a:xfrm rot="18899992">
            <a:off x="4326910" y="4946164"/>
            <a:ext cx="257578" cy="221306"/>
          </a:xfrm>
          <a:prstGeom prst="triangle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3A18A-9103-F23D-15FA-58A7FCE5D2FE}"/>
              </a:ext>
            </a:extLst>
          </p:cNvPr>
          <p:cNvSpPr txBox="1"/>
          <p:nvPr/>
        </p:nvSpPr>
        <p:spPr>
          <a:xfrm>
            <a:off x="4139219" y="6289058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4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48DC18C9-5C1E-7101-29D6-A62F13387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>
            <a:extLst>
              <a:ext uri="{FF2B5EF4-FFF2-40B4-BE49-F238E27FC236}">
                <a16:creationId xmlns:a16="http://schemas.microsoft.com/office/drawing/2014/main" id="{CA697902-E147-E0D9-0B81-4BF5E9CEE169}"/>
              </a:ext>
            </a:extLst>
          </p:cNvPr>
          <p:cNvSpPr txBox="1"/>
          <p:nvPr/>
        </p:nvSpPr>
        <p:spPr>
          <a:xfrm>
            <a:off x="192770" y="670359"/>
            <a:ext cx="1137503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OChip at International Space Station 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Parkinson’s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drug discovery</a:t>
            </a:r>
          </a:p>
        </p:txBody>
      </p:sp>
      <p:pic>
        <p:nvPicPr>
          <p:cNvPr id="176" name="Google Shape;176;p3" descr="Generated image">
            <a:extLst>
              <a:ext uri="{FF2B5EF4-FFF2-40B4-BE49-F238E27FC236}">
                <a16:creationId xmlns:a16="http://schemas.microsoft.com/office/drawing/2014/main" id="{D975AAA6-8D1B-C319-F17C-4239F4700AA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566" y="1956457"/>
            <a:ext cx="4152086" cy="286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06032111-C885-1FB0-53A4-E547896F6C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2" name="Google Shape;172;p3">
            <a:extLst>
              <a:ext uri="{FF2B5EF4-FFF2-40B4-BE49-F238E27FC236}">
                <a16:creationId xmlns:a16="http://schemas.microsoft.com/office/drawing/2014/main" id="{6A10A877-EB92-A698-9CB2-4D37BC7DF4A1}"/>
              </a:ext>
            </a:extLst>
          </p:cNvPr>
          <p:cNvSpPr txBox="1"/>
          <p:nvPr/>
        </p:nvSpPr>
        <p:spPr>
          <a:xfrm>
            <a:off x="928876" y="4792095"/>
            <a:ext cx="1033424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buSzPts val="3000"/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  <a:buSzPts val="3000"/>
              <a:defRPr/>
            </a:pPr>
            <a:r>
              <a: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Translational data </a:t>
            </a:r>
            <a:r>
              <a: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itchFamily="2" charset="2"/>
              </a:rPr>
              <a:t>Faster, cheaper go/no go  </a:t>
            </a:r>
            <a:r>
              <a: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Success in clinical trials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1F60B-AF3F-B8BB-9255-E28BAD8D4317}"/>
              </a:ext>
            </a:extLst>
          </p:cNvPr>
          <p:cNvSpPr txBox="1"/>
          <p:nvPr/>
        </p:nvSpPr>
        <p:spPr>
          <a:xfrm>
            <a:off x="4139219" y="6289058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D4EA5-29AF-CADC-460B-B5C0B0785BE5}"/>
              </a:ext>
            </a:extLst>
          </p:cNvPr>
          <p:cNvSpPr txBox="1"/>
          <p:nvPr/>
        </p:nvSpPr>
        <p:spPr>
          <a:xfrm>
            <a:off x="5880285" y="2644357"/>
            <a:ext cx="5818703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Why space?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- Microgravity accelerates tissue aging</a:t>
            </a:r>
          </a:p>
        </p:txBody>
      </p:sp>
    </p:spTree>
    <p:extLst>
      <p:ext uri="{BB962C8B-B14F-4D97-AF65-F5344CB8AC3E}">
        <p14:creationId xmlns:p14="http://schemas.microsoft.com/office/powerpoint/2010/main" val="369473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7A09E-DCAE-04CD-CDE3-9ED5284B0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5DFC-F2C9-A840-86D9-9A142DEF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64" y="450610"/>
            <a:ext cx="8772939" cy="652347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A2F4FC2C-500F-ECBF-A851-85BF5625E2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E2446-D4E6-4D49-4DA4-1C34FBCB03F7}"/>
              </a:ext>
            </a:extLst>
          </p:cNvPr>
          <p:cNvSpPr txBox="1"/>
          <p:nvPr/>
        </p:nvSpPr>
        <p:spPr>
          <a:xfrm>
            <a:off x="300453" y="1483903"/>
            <a:ext cx="327351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Unlock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OChip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Organ-on-a-Chip Market Size, Share &amp; Trends Report, 2030">
            <a:extLst>
              <a:ext uri="{FF2B5EF4-FFF2-40B4-BE49-F238E27FC236}">
                <a16:creationId xmlns:a16="http://schemas.microsoft.com/office/drawing/2014/main" id="{A9E55584-FC94-DC89-B569-735F656CF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53" y="2725396"/>
            <a:ext cx="4275181" cy="23260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orth America Drug Delivery Across Blood Brain Barrier Market Size &amp;  Outlook, 2027">
            <a:extLst>
              <a:ext uri="{FF2B5EF4-FFF2-40B4-BE49-F238E27FC236}">
                <a16:creationId xmlns:a16="http://schemas.microsoft.com/office/drawing/2014/main" id="{B4AC3759-D193-35A0-467B-043238341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936" y="2727763"/>
            <a:ext cx="3611707" cy="23236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4;p3">
            <a:extLst>
              <a:ext uri="{FF2B5EF4-FFF2-40B4-BE49-F238E27FC236}">
                <a16:creationId xmlns:a16="http://schemas.microsoft.com/office/drawing/2014/main" id="{12B9DA4B-E462-D1EF-5DE5-FE001CCE3C32}"/>
              </a:ext>
            </a:extLst>
          </p:cNvPr>
          <p:cNvSpPr txBox="1"/>
          <p:nvPr/>
        </p:nvSpPr>
        <p:spPr>
          <a:xfrm>
            <a:off x="3297164" y="5424994"/>
            <a:ext cx="559767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$100B neurological drug market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Neurodegenerative Disorder Therapeutics Market Size and growth rate 2025 to 2029: Graph">
            <a:extLst>
              <a:ext uri="{FF2B5EF4-FFF2-40B4-BE49-F238E27FC236}">
                <a16:creationId xmlns:a16="http://schemas.microsoft.com/office/drawing/2014/main" id="{CD279C70-2A0D-AB42-BE13-0BDA2470E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187" y="2725396"/>
            <a:ext cx="3101391" cy="23260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DB0952-8BAE-95F2-5675-A33552197D78}"/>
              </a:ext>
            </a:extLst>
          </p:cNvPr>
          <p:cNvSpPr txBox="1"/>
          <p:nvPr/>
        </p:nvSpPr>
        <p:spPr>
          <a:xfrm>
            <a:off x="4108827" y="1483903"/>
            <a:ext cx="432481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Olfactory drugs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553C71-71FD-79AD-3B9B-D65356A124C5}"/>
              </a:ext>
            </a:extLst>
          </p:cNvPr>
          <p:cNvSpPr txBox="1"/>
          <p:nvPr/>
        </p:nvSpPr>
        <p:spPr>
          <a:xfrm>
            <a:off x="9076904" y="1497012"/>
            <a:ext cx="244595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Regenerate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2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BAD6-00B7-7463-D728-9C660FA04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2629F6-A354-0382-B18C-1D9768448995}"/>
              </a:ext>
            </a:extLst>
          </p:cNvPr>
          <p:cNvSpPr txBox="1"/>
          <p:nvPr/>
        </p:nvSpPr>
        <p:spPr>
          <a:xfrm>
            <a:off x="774363" y="357144"/>
            <a:ext cx="851594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ter Light" panose="02000503000000020004" pitchFamily="2" charset="0"/>
                <a:cs typeface="Arial" panose="020B0604020202020204" pitchFamily="34" charset="0"/>
              </a:rPr>
              <a:t>Competition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ter Light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7BA9D4E8-310E-8533-3039-1DC4853C01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D0FCBA-144A-2BD0-F3BE-8495C3E72509}"/>
              </a:ext>
            </a:extLst>
          </p:cNvPr>
          <p:cNvSpPr txBox="1"/>
          <p:nvPr/>
        </p:nvSpPr>
        <p:spPr>
          <a:xfrm>
            <a:off x="1274235" y="5724034"/>
            <a:ext cx="2591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Translational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168B480-D4C3-785C-82BE-D1BED4C24DAB}"/>
              </a:ext>
            </a:extLst>
          </p:cNvPr>
          <p:cNvSpPr/>
          <p:nvPr/>
        </p:nvSpPr>
        <p:spPr>
          <a:xfrm>
            <a:off x="1275261" y="1149615"/>
            <a:ext cx="2467778" cy="14173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on Chips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BE33AC1-D600-7FD3-94AD-5D9E0A1CB942}"/>
              </a:ext>
            </a:extLst>
          </p:cNvPr>
          <p:cNvSpPr/>
          <p:nvPr/>
        </p:nvSpPr>
        <p:spPr>
          <a:xfrm>
            <a:off x="4862109" y="1149615"/>
            <a:ext cx="2786839" cy="14173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brain drug delivery formulations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4DD84D-AAAC-82C3-5D92-CFEAE901DE09}"/>
              </a:ext>
            </a:extLst>
          </p:cNvPr>
          <p:cNvSpPr/>
          <p:nvPr/>
        </p:nvSpPr>
        <p:spPr>
          <a:xfrm>
            <a:off x="8421002" y="1149615"/>
            <a:ext cx="2467778" cy="14173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Parkinson’s therapeutics</a:t>
            </a:r>
          </a:p>
        </p:txBody>
      </p:sp>
      <p:pic>
        <p:nvPicPr>
          <p:cNvPr id="12290" name="Picture 2" descr="Emulate Launches AVA™ Emulation System to Accelerate Drug Development With  First-of-its-Kind High-Throughput Organ-Chip Platform - BioSpace">
            <a:extLst>
              <a:ext uri="{FF2B5EF4-FFF2-40B4-BE49-F238E27FC236}">
                <a16:creationId xmlns:a16="http://schemas.microsoft.com/office/drawing/2014/main" id="{D4B65A65-BA73-3CF0-ACC4-AA59ADD5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365" y="2892561"/>
            <a:ext cx="900044" cy="1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nervate.Screen.Translate. - NETRI">
            <a:extLst>
              <a:ext uri="{FF2B5EF4-FFF2-40B4-BE49-F238E27FC236}">
                <a16:creationId xmlns:a16="http://schemas.microsoft.com/office/drawing/2014/main" id="{BAB0FC55-8391-74BE-DD00-0ABF5E95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836" y="2737323"/>
            <a:ext cx="507126" cy="5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FDRC's SynVivo featured on Tech Alabama - CFD Research">
            <a:extLst>
              <a:ext uri="{FF2B5EF4-FFF2-40B4-BE49-F238E27FC236}">
                <a16:creationId xmlns:a16="http://schemas.microsoft.com/office/drawing/2014/main" id="{6C6DDB4A-924B-96F4-FEA8-C6C057E0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718" y="2827921"/>
            <a:ext cx="1051391" cy="32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D3837D5-5777-78AF-8A1B-E145EF1B0EB6}"/>
              </a:ext>
            </a:extLst>
          </p:cNvPr>
          <p:cNvSpPr/>
          <p:nvPr/>
        </p:nvSpPr>
        <p:spPr>
          <a:xfrm>
            <a:off x="1195365" y="4101530"/>
            <a:ext cx="2933433" cy="1415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primary human brain model + microgravity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EE5CDFA-D226-F16A-9192-6086EA1EC0D3}"/>
              </a:ext>
            </a:extLst>
          </p:cNvPr>
          <p:cNvSpPr/>
          <p:nvPr/>
        </p:nvSpPr>
        <p:spPr>
          <a:xfrm>
            <a:off x="4762904" y="4101529"/>
            <a:ext cx="2933433" cy="1415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Olfactory chemistry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5C0EBE2-6105-2236-47D8-1983759024B8}"/>
              </a:ext>
            </a:extLst>
          </p:cNvPr>
          <p:cNvSpPr/>
          <p:nvPr/>
        </p:nvSpPr>
        <p:spPr>
          <a:xfrm>
            <a:off x="8321796" y="4101529"/>
            <a:ext cx="2933432" cy="1415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Natural, regenerative pathway</a:t>
            </a:r>
          </a:p>
        </p:txBody>
      </p:sp>
      <p:pic>
        <p:nvPicPr>
          <p:cNvPr id="12296" name="Picture 8" descr="NARCAN® Nasal Spray">
            <a:extLst>
              <a:ext uri="{FF2B5EF4-FFF2-40B4-BE49-F238E27FC236}">
                <a16:creationId xmlns:a16="http://schemas.microsoft.com/office/drawing/2014/main" id="{C2AF3E0C-FEFF-A499-E218-AD350FE18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335" y="2599638"/>
            <a:ext cx="507126" cy="8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mazon Pharmacy: ZAVZPRET 10 MG (6 SPRAY DEV) NASAL SPRAY">
            <a:extLst>
              <a:ext uri="{FF2B5EF4-FFF2-40B4-BE49-F238E27FC236}">
                <a16:creationId xmlns:a16="http://schemas.microsoft.com/office/drawing/2014/main" id="{922BFCD7-DA8A-B935-692E-0CECC7BF8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461" y="2709787"/>
            <a:ext cx="1163175" cy="6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What you need to know about VALTOCO® (diazepam nasal spray)">
            <a:extLst>
              <a:ext uri="{FF2B5EF4-FFF2-40B4-BE49-F238E27FC236}">
                <a16:creationId xmlns:a16="http://schemas.microsoft.com/office/drawing/2014/main" id="{C823886D-42DF-A4D1-4074-3D0D8661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807" y="2663134"/>
            <a:ext cx="725945" cy="6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54A6903-2577-9E01-CA6D-DFC09BFA93B1}"/>
              </a:ext>
            </a:extLst>
          </p:cNvPr>
          <p:cNvSpPr txBox="1"/>
          <p:nvPr/>
        </p:nvSpPr>
        <p:spPr>
          <a:xfrm>
            <a:off x="4861084" y="5724034"/>
            <a:ext cx="2591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Efficient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 IP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80F2F1-B9F1-A714-974C-721E29ED9706}"/>
              </a:ext>
            </a:extLst>
          </p:cNvPr>
          <p:cNvSpPr txBox="1"/>
          <p:nvPr/>
        </p:nvSpPr>
        <p:spPr>
          <a:xfrm>
            <a:off x="8447935" y="5724034"/>
            <a:ext cx="2591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First-in-class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D0C83B-3CFB-4ADA-C9A6-E5DABE610318}"/>
              </a:ext>
            </a:extLst>
          </p:cNvPr>
          <p:cNvCxnSpPr>
            <a:cxnSpLocks/>
          </p:cNvCxnSpPr>
          <p:nvPr/>
        </p:nvCxnSpPr>
        <p:spPr>
          <a:xfrm>
            <a:off x="4373696" y="1131854"/>
            <a:ext cx="0" cy="51686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7429CB-5663-8337-E832-B28BED804AF5}"/>
              </a:ext>
            </a:extLst>
          </p:cNvPr>
          <p:cNvCxnSpPr>
            <a:cxnSpLocks/>
          </p:cNvCxnSpPr>
          <p:nvPr/>
        </p:nvCxnSpPr>
        <p:spPr>
          <a:xfrm>
            <a:off x="7941326" y="1131854"/>
            <a:ext cx="0" cy="51686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blue and yellow logo&#10;&#10;Description automatically generated">
            <a:extLst>
              <a:ext uri="{FF2B5EF4-FFF2-40B4-BE49-F238E27FC236}">
                <a16:creationId xmlns:a16="http://schemas.microsoft.com/office/drawing/2014/main" id="{6D59737E-2AD4-0B01-BE76-60F59D082E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86" y="3552504"/>
            <a:ext cx="1255497" cy="70621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4D7733C-3695-7364-13E8-8B36D720915C}"/>
              </a:ext>
            </a:extLst>
          </p:cNvPr>
          <p:cNvSpPr txBox="1"/>
          <p:nvPr/>
        </p:nvSpPr>
        <p:spPr>
          <a:xfrm>
            <a:off x="4138993" y="6300534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9DA832F-AE46-CB49-8AA3-55A77427EA27}"/>
              </a:ext>
            </a:extLst>
          </p:cNvPr>
          <p:cNvSpPr/>
          <p:nvPr/>
        </p:nvSpPr>
        <p:spPr>
          <a:xfrm>
            <a:off x="285064" y="3545686"/>
            <a:ext cx="11621866" cy="2754847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302" name="Picture 14" descr="Sinemet (carbidopa / levodopa): Uses, Side Effects, Dosage &amp; Reviews">
            <a:extLst>
              <a:ext uri="{FF2B5EF4-FFF2-40B4-BE49-F238E27FC236}">
                <a16:creationId xmlns:a16="http://schemas.microsoft.com/office/drawing/2014/main" id="{21F261CB-1BE8-033E-495C-3CBF5D5A8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6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9927" y="2596863"/>
            <a:ext cx="521349" cy="8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7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13270-BFC8-608C-E651-1DA44CE5A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BCA7D-4E3D-D4F9-EB0E-9530339B60B7}"/>
              </a:ext>
            </a:extLst>
          </p:cNvPr>
          <p:cNvSpPr txBox="1"/>
          <p:nvPr/>
        </p:nvSpPr>
        <p:spPr>
          <a:xfrm>
            <a:off x="873410" y="656392"/>
            <a:ext cx="82598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>
                <a:solidFill>
                  <a:prstClr val="black"/>
                </a:solidFill>
                <a:latin typeface="Arial" panose="020B0604020202020204" pitchFamily="34" charset="0"/>
                <a:ea typeface="Inter Light" panose="02000503000000020004" pitchFamily="2" charset="0"/>
                <a:cs typeface="Arial" panose="020B0604020202020204" pitchFamily="34" charset="0"/>
              </a:rPr>
              <a:t>Current programs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Inter Light" panose="02000503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2B99DC-671E-7343-AFFE-1EC4F478B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03086"/>
              </p:ext>
            </p:extLst>
          </p:nvPr>
        </p:nvGraphicFramePr>
        <p:xfrm>
          <a:off x="708818" y="1936955"/>
          <a:ext cx="10774361" cy="3786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8343">
                  <a:extLst>
                    <a:ext uri="{9D8B030D-6E8A-4147-A177-3AD203B41FA5}">
                      <a16:colId xmlns:a16="http://schemas.microsoft.com/office/drawing/2014/main" val="3071742666"/>
                    </a:ext>
                  </a:extLst>
                </a:gridCol>
                <a:gridCol w="4640826">
                  <a:extLst>
                    <a:ext uri="{9D8B030D-6E8A-4147-A177-3AD203B41FA5}">
                      <a16:colId xmlns:a16="http://schemas.microsoft.com/office/drawing/2014/main" val="2243219131"/>
                    </a:ext>
                  </a:extLst>
                </a:gridCol>
                <a:gridCol w="1671484">
                  <a:extLst>
                    <a:ext uri="{9D8B030D-6E8A-4147-A177-3AD203B41FA5}">
                      <a16:colId xmlns:a16="http://schemas.microsoft.com/office/drawing/2014/main" val="2116686548"/>
                    </a:ext>
                  </a:extLst>
                </a:gridCol>
                <a:gridCol w="2073708">
                  <a:extLst>
                    <a:ext uri="{9D8B030D-6E8A-4147-A177-3AD203B41FA5}">
                      <a16:colId xmlns:a16="http://schemas.microsoft.com/office/drawing/2014/main" val="447398278"/>
                    </a:ext>
                  </a:extLst>
                </a:gridCol>
              </a:tblGrid>
              <a:tr h="81661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Indication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43572"/>
                  </a:ext>
                </a:extLst>
              </a:tr>
              <a:tr h="7424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Parkinson’s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Antisense oligonucleotide prodrugs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In-house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studies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05052"/>
                  </a:ext>
                </a:extLst>
              </a:tr>
              <a:tr h="7424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Alzheimer’s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Peptide olfactory prodrugs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In-house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studies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48449"/>
                  </a:ext>
                </a:extLst>
              </a:tr>
              <a:tr h="7424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Depressive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molecule olfactory drugs &amp; prodrugs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In-house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 synthesis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18554"/>
                  </a:ext>
                </a:extLst>
              </a:tr>
              <a:tr h="7424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Neurological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 therapy olfactory prodrugs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Pharma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on OChip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00179"/>
                  </a:ext>
                </a:extLst>
              </a:tr>
            </a:tbl>
          </a:graphicData>
        </a:graphic>
      </p:graphicFrame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FFE11C87-3FF2-BD74-DFB4-EAC58E4479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91" y="144501"/>
            <a:ext cx="1255497" cy="706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1B025-8769-9A37-40C1-D1F0B8D3FC43}"/>
              </a:ext>
            </a:extLst>
          </p:cNvPr>
          <p:cNvSpPr txBox="1"/>
          <p:nvPr/>
        </p:nvSpPr>
        <p:spPr>
          <a:xfrm>
            <a:off x="4138993" y="6300534"/>
            <a:ext cx="3914009" cy="656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Unlock • Deliver •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br>
              <a:rPr lang="en-US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4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94558</TotalTime>
  <Words>587</Words>
  <Application>Microsoft Macintosh PowerPoint</Application>
  <PresentationFormat>Widescreen</PresentationFormat>
  <Paragraphs>185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Noto Sans Symbols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Opportunity</vt:lpstr>
      <vt:lpstr>PowerPoint Presentation</vt:lpstr>
      <vt:lpstr>PowerPoint Presentation</vt:lpstr>
      <vt:lpstr>PowerPoint Presentation</vt:lpstr>
      <vt:lpstr>Team</vt:lpstr>
      <vt:lpstr>PowerPoint Presentation</vt:lpstr>
      <vt:lpstr>Roadmap</vt:lpstr>
      <vt:lpstr>Roadmap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Parnian Lak</dc:creator>
  <cp:lastModifiedBy>Tara Luddy-Cotoia</cp:lastModifiedBy>
  <cp:revision>549</cp:revision>
  <dcterms:created xsi:type="dcterms:W3CDTF">2024-09-19T19:31:08Z</dcterms:created>
  <dcterms:modified xsi:type="dcterms:W3CDTF">2025-11-12T18:51:11Z</dcterms:modified>
</cp:coreProperties>
</file>